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60"/>
  </p:notesMasterIdLst>
  <p:handoutMasterIdLst>
    <p:handoutMasterId r:id="rId61"/>
  </p:handoutMasterIdLst>
  <p:sldIdLst>
    <p:sldId id="256" r:id="rId2"/>
    <p:sldId id="380" r:id="rId3"/>
    <p:sldId id="361" r:id="rId4"/>
    <p:sldId id="347" r:id="rId5"/>
    <p:sldId id="363" r:id="rId6"/>
    <p:sldId id="261" r:id="rId7"/>
    <p:sldId id="360" r:id="rId8"/>
    <p:sldId id="370" r:id="rId9"/>
    <p:sldId id="267" r:id="rId10"/>
    <p:sldId id="355" r:id="rId11"/>
    <p:sldId id="371" r:id="rId12"/>
    <p:sldId id="262" r:id="rId13"/>
    <p:sldId id="280" r:id="rId14"/>
    <p:sldId id="276" r:id="rId15"/>
    <p:sldId id="272" r:id="rId16"/>
    <p:sldId id="273" r:id="rId17"/>
    <p:sldId id="326" r:id="rId18"/>
    <p:sldId id="263" r:id="rId19"/>
    <p:sldId id="269" r:id="rId20"/>
    <p:sldId id="383" r:id="rId21"/>
    <p:sldId id="277" r:id="rId22"/>
    <p:sldId id="365" r:id="rId23"/>
    <p:sldId id="282" r:id="rId24"/>
    <p:sldId id="283" r:id="rId25"/>
    <p:sldId id="325" r:id="rId26"/>
    <p:sldId id="285" r:id="rId27"/>
    <p:sldId id="291" r:id="rId28"/>
    <p:sldId id="290" r:id="rId29"/>
    <p:sldId id="264" r:id="rId30"/>
    <p:sldId id="315" r:id="rId31"/>
    <p:sldId id="374" r:id="rId32"/>
    <p:sldId id="292" r:id="rId33"/>
    <p:sldId id="293" r:id="rId34"/>
    <p:sldId id="300" r:id="rId35"/>
    <p:sldId id="375" r:id="rId36"/>
    <p:sldId id="376" r:id="rId37"/>
    <p:sldId id="323" r:id="rId38"/>
    <p:sldId id="373" r:id="rId39"/>
    <p:sldId id="379" r:id="rId40"/>
    <p:sldId id="381" r:id="rId41"/>
    <p:sldId id="338" r:id="rId42"/>
    <p:sldId id="305" r:id="rId43"/>
    <p:sldId id="311" r:id="rId44"/>
    <p:sldId id="368" r:id="rId45"/>
    <p:sldId id="310" r:id="rId46"/>
    <p:sldId id="367" r:id="rId47"/>
    <p:sldId id="303" r:id="rId48"/>
    <p:sldId id="304" r:id="rId49"/>
    <p:sldId id="318" r:id="rId50"/>
    <p:sldId id="382" r:id="rId51"/>
    <p:sldId id="319" r:id="rId52"/>
    <p:sldId id="372" r:id="rId53"/>
    <p:sldId id="339" r:id="rId54"/>
    <p:sldId id="334" r:id="rId55"/>
    <p:sldId id="369" r:id="rId56"/>
    <p:sldId id="366" r:id="rId57"/>
    <p:sldId id="260" r:id="rId58"/>
    <p:sldId id="322" r:id="rId59"/>
  </p:sldIdLst>
  <p:sldSz cx="9144000" cy="6858000" type="screen4x3"/>
  <p:notesSz cx="7010400" cy="9296400"/>
  <p:custDataLst>
    <p:tags r:id="rId62"/>
  </p:custDataLst>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C149"/>
    <a:srgbClr val="004D75"/>
    <a:srgbClr val="FF0000"/>
    <a:srgbClr val="620A0A"/>
    <a:srgbClr val="A50021"/>
    <a:srgbClr val="3C06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3143" autoAdjust="0"/>
  </p:normalViewPr>
  <p:slideViewPr>
    <p:cSldViewPr>
      <p:cViewPr varScale="1">
        <p:scale>
          <a:sx n="83" d="100"/>
          <a:sy n="83" d="100"/>
        </p:scale>
        <p:origin x="1530" y="84"/>
      </p:cViewPr>
      <p:guideLst>
        <p:guide orient="horz" pos="2160"/>
        <p:guide pos="2880"/>
      </p:guideLst>
    </p:cSldViewPr>
  </p:slideViewPr>
  <p:outlineViewPr>
    <p:cViewPr>
      <p:scale>
        <a:sx n="33" d="100"/>
        <a:sy n="33" d="100"/>
      </p:scale>
      <p:origin x="18" y="1269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fontAlgn="auto">
              <a:spcBef>
                <a:spcPts val="0"/>
              </a:spcBef>
              <a:spcAft>
                <a:spcPts val="0"/>
              </a:spcAft>
              <a:defRPr sz="1200">
                <a:latin typeface="+mn-lt"/>
                <a:cs typeface="+mn-cs"/>
              </a:defRPr>
            </a:lvl1pPr>
          </a:lstStyle>
          <a:p>
            <a:pPr>
              <a:defRPr/>
            </a:pPr>
            <a:fld id="{A5C991B5-E63A-4BC8-B1A9-E100D9D93951}" type="datetimeFigureOut">
              <a:rPr lang="en-US"/>
              <a:pPr>
                <a:defRPr/>
              </a:pPr>
              <a:t>5/23/2025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fontAlgn="auto">
              <a:spcBef>
                <a:spcPts val="0"/>
              </a:spcBef>
              <a:spcAft>
                <a:spcPts val="0"/>
              </a:spcAft>
              <a:defRPr sz="1200">
                <a:latin typeface="+mn-lt"/>
                <a:cs typeface="+mn-cs"/>
              </a:defRPr>
            </a:lvl1pPr>
          </a:lstStyle>
          <a:p>
            <a:pPr>
              <a:defRPr/>
            </a:pPr>
            <a:fld id="{AC22A105-0A18-44EE-9EC2-B467DAF887F0}" type="slidenum">
              <a:rPr lang="en-US"/>
              <a:pPr>
                <a:defRPr/>
              </a:pPr>
              <a:t>‹#›</a:t>
            </a:fld>
            <a:endParaRPr lang="en-US" dirty="0"/>
          </a:p>
        </p:txBody>
      </p:sp>
    </p:spTree>
    <p:extLst>
      <p:ext uri="{BB962C8B-B14F-4D97-AF65-F5344CB8AC3E}">
        <p14:creationId xmlns:p14="http://schemas.microsoft.com/office/powerpoint/2010/main" val="1688257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4" tIns="46582" rIns="93164" bIns="46582" rtlCol="0"/>
          <a:lstStyle>
            <a:lvl1pPr algn="r" fontAlgn="auto">
              <a:spcBef>
                <a:spcPts val="0"/>
              </a:spcBef>
              <a:spcAft>
                <a:spcPts val="0"/>
              </a:spcAft>
              <a:defRPr sz="1200">
                <a:latin typeface="+mn-lt"/>
                <a:cs typeface="+mn-cs"/>
              </a:defRPr>
            </a:lvl1pPr>
          </a:lstStyle>
          <a:p>
            <a:pPr>
              <a:defRPr/>
            </a:pPr>
            <a:fld id="{A3EC672B-CCAA-41EC-9F0F-38450B7084C1}" type="datetimeFigureOut">
              <a:rPr lang="en-US"/>
              <a:pPr>
                <a:defRPr/>
              </a:pPr>
              <a:t>5/23/2025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4" tIns="46582" rIns="93164" bIns="465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4" tIns="46582" rIns="93164" bIns="46582" rtlCol="0" anchor="b"/>
          <a:lstStyle>
            <a:lvl1pPr algn="r" fontAlgn="auto">
              <a:spcBef>
                <a:spcPts val="0"/>
              </a:spcBef>
              <a:spcAft>
                <a:spcPts val="0"/>
              </a:spcAft>
              <a:defRPr sz="1200">
                <a:latin typeface="+mn-lt"/>
                <a:cs typeface="+mn-cs"/>
              </a:defRPr>
            </a:lvl1pPr>
          </a:lstStyle>
          <a:p>
            <a:pPr>
              <a:defRPr/>
            </a:pPr>
            <a:fld id="{34FC87B0-F4C7-4BF3-8FCC-14B642ACE032}" type="slidenum">
              <a:rPr lang="en-US"/>
              <a:pPr>
                <a:defRPr/>
              </a:pPr>
              <a:t>‹#›</a:t>
            </a:fld>
            <a:endParaRPr lang="en-US" dirty="0"/>
          </a:p>
        </p:txBody>
      </p:sp>
    </p:spTree>
    <p:extLst>
      <p:ext uri="{BB962C8B-B14F-4D97-AF65-F5344CB8AC3E}">
        <p14:creationId xmlns:p14="http://schemas.microsoft.com/office/powerpoint/2010/main" val="4112319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AE9DDC7F-3281-4DA1-8B85-A3580CD5ED6A}" type="slidenum">
              <a:rPr lang="en-US" smtClean="0"/>
              <a:pPr>
                <a:defRPr/>
              </a:pPr>
              <a:t>9</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71849E7D-9B64-46BC-86AA-0D71A8D66C37}" type="slidenum">
              <a:rPr lang="en-US" smtClean="0"/>
              <a:pPr>
                <a:defRPr/>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5F7FC34-E7B3-4894-B98F-115E3D3E4B34}" type="slidenum">
              <a:rPr lang="en-US" smtClean="0"/>
              <a:pPr>
                <a:defRPr/>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endParaRPr lang="en-US" altLang="en-US" dirty="0"/>
          </a:p>
        </p:txBody>
      </p:sp>
      <p:sp>
        <p:nvSpPr>
          <p:cNvPr id="4" name="Slide Number Placeholder 3"/>
          <p:cNvSpPr>
            <a:spLocks noGrp="1"/>
          </p:cNvSpPr>
          <p:nvPr>
            <p:ph type="sldNum" sz="quarter" idx="5"/>
          </p:nvPr>
        </p:nvSpPr>
        <p:spPr/>
        <p:txBody>
          <a:bodyPr/>
          <a:lstStyle/>
          <a:p>
            <a:pPr>
              <a:defRPr/>
            </a:pPr>
            <a:fld id="{D915FB6A-45B7-481D-B891-CC853EF0D09D}"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7EC28F21-E935-4059-B3AE-BE2D062F85C0}" type="slidenum">
              <a:rPr lang="en-US" smtClean="0"/>
              <a:pPr>
                <a:defRPr/>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D622D56-8237-4489-9F9F-35A705FD2B5B}" type="slidenum">
              <a:rPr lang="en-US" smtClean="0"/>
              <a:pPr>
                <a:defRPr/>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6C56C757-4E9C-499D-91F9-C8A7B55C4449}" type="slidenum">
              <a:rPr lang="en-US" smtClean="0"/>
              <a:pPr>
                <a:defRPr/>
              </a:pPr>
              <a:t>37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D28F55A0-0A2D-420D-ADE6-455798465B57}" type="slidenum">
              <a:rPr lang="en-US" smtClean="0"/>
              <a:pPr>
                <a:defRPr/>
              </a:pPr>
              <a:t>38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D28F55A0-0A2D-420D-ADE6-455798465B57}" type="slidenum">
              <a:rPr lang="en-US" smtClean="0"/>
              <a:pPr>
                <a:defRPr/>
              </a:pPr>
              <a:t>39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D28F55A0-0A2D-420D-ADE6-455798465B57}" type="slidenum">
              <a:rPr lang="en-US" smtClean="0"/>
              <a:pPr>
                <a:defRPr/>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4347DD4-F13B-4FE8-BFB4-25A74E388D36}"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15CD50-BF5A-4D0A-B117-E315C17F2D3F}" type="slidenum">
              <a:rPr lang="en-US"/>
              <a:pPr>
                <a:defRPr/>
              </a:pPr>
              <a:t>‹#›</a:t>
            </a:fld>
            <a:endParaRPr lang="en-US" dirty="0"/>
          </a:p>
        </p:txBody>
      </p:sp>
    </p:spTree>
    <p:extLst>
      <p:ext uri="{BB962C8B-B14F-4D97-AF65-F5344CB8AC3E}">
        <p14:creationId xmlns:p14="http://schemas.microsoft.com/office/powerpoint/2010/main" val="29499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B855E3-5150-4B44-A8FD-78611349E9B2}"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B845F-1153-4572-8286-64533973F1C5}" type="slidenum">
              <a:rPr lang="en-US"/>
              <a:pPr>
                <a:defRPr/>
              </a:pPr>
              <a:t>‹#›</a:t>
            </a:fld>
            <a:endParaRPr lang="en-US" dirty="0"/>
          </a:p>
        </p:txBody>
      </p:sp>
    </p:spTree>
    <p:extLst>
      <p:ext uri="{BB962C8B-B14F-4D97-AF65-F5344CB8AC3E}">
        <p14:creationId xmlns:p14="http://schemas.microsoft.com/office/powerpoint/2010/main" val="374921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D1C3925-C48B-4AF9-8B09-2677CE072A8B}"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0E4AB-71C2-47FF-8ED7-FC661B9FE9D5}" type="slidenum">
              <a:rPr lang="en-US"/>
              <a:pPr>
                <a:defRPr/>
              </a:pPr>
              <a:t>‹#›</a:t>
            </a:fld>
            <a:endParaRPr lang="en-US" dirty="0"/>
          </a:p>
        </p:txBody>
      </p:sp>
    </p:spTree>
    <p:extLst>
      <p:ext uri="{BB962C8B-B14F-4D97-AF65-F5344CB8AC3E}">
        <p14:creationId xmlns:p14="http://schemas.microsoft.com/office/powerpoint/2010/main" val="102766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EB13B6-0855-4169-AB0A-81866038E7C4}" type="datetimeFigureOut">
              <a:rPr lang="en-US"/>
              <a:pPr>
                <a:defRPr/>
              </a:pPr>
              <a:t>5/23/2025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E7AF4-1610-4A30-B0FC-615E8B5A4979}" type="slidenum">
              <a:rPr lang="en-US"/>
              <a:pPr>
                <a:defRPr/>
              </a:pPr>
              <a:t>‹#›</a:t>
            </a:fld>
            <a:endParaRPr lang="en-US" dirty="0"/>
          </a:p>
        </p:txBody>
      </p:sp>
    </p:spTree>
    <p:extLst>
      <p:ext uri="{BB962C8B-B14F-4D97-AF65-F5344CB8AC3E}">
        <p14:creationId xmlns:p14="http://schemas.microsoft.com/office/powerpoint/2010/main" val="23775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6FA199-B8C5-4C65-A285-387490CA5551}"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0BFBE8-2EF6-4863-910E-C98C120DE29F}" type="slidenum">
              <a:rPr lang="en-US"/>
              <a:pPr>
                <a:defRPr/>
              </a:pPr>
              <a:t>‹#›</a:t>
            </a:fld>
            <a:endParaRPr lang="en-US" dirty="0"/>
          </a:p>
        </p:txBody>
      </p:sp>
    </p:spTree>
    <p:extLst>
      <p:ext uri="{BB962C8B-B14F-4D97-AF65-F5344CB8AC3E}">
        <p14:creationId xmlns:p14="http://schemas.microsoft.com/office/powerpoint/2010/main" val="27823709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24706D1-5FE7-4C1D-9434-F357FC95CAD5}"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9FE93F-481C-4772-AC12-4C731D2C4669}" type="slidenum">
              <a:rPr lang="en-US"/>
              <a:pPr>
                <a:defRPr/>
              </a:pPr>
              <a:t>‹#›</a:t>
            </a:fld>
            <a:endParaRPr lang="en-US" dirty="0"/>
          </a:p>
        </p:txBody>
      </p:sp>
    </p:spTree>
    <p:extLst>
      <p:ext uri="{BB962C8B-B14F-4D97-AF65-F5344CB8AC3E}">
        <p14:creationId xmlns:p14="http://schemas.microsoft.com/office/powerpoint/2010/main" val="2527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136969E-60A2-462B-B875-0B11A1242162}" type="datetimeFigureOut">
              <a:rPr lang="en-US"/>
              <a:pPr>
                <a:defRPr/>
              </a:pPr>
              <a:t>5/23/2025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5C4F5742-0245-46EA-BF20-082CF4878163}" type="slidenum">
              <a:rPr lang="en-US"/>
              <a:pPr>
                <a:defRPr/>
              </a:pPr>
              <a:t>‹#›</a:t>
            </a:fld>
            <a:endParaRPr lang="en-US" dirty="0"/>
          </a:p>
        </p:txBody>
      </p:sp>
    </p:spTree>
    <p:extLst>
      <p:ext uri="{BB962C8B-B14F-4D97-AF65-F5344CB8AC3E}">
        <p14:creationId xmlns:p14="http://schemas.microsoft.com/office/powerpoint/2010/main" val="187418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BFA4C2-349E-4551-AF51-3BEFA4AFAB89}" type="datetimeFigureOut">
              <a:rPr lang="en-US"/>
              <a:pPr>
                <a:defRPr/>
              </a:pPr>
              <a:t>5/23/2025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7F540E-C1C5-4CED-9C99-3DD2038E3226}" type="slidenum">
              <a:rPr lang="en-US"/>
              <a:pPr>
                <a:defRPr/>
              </a:pPr>
              <a:t>‹#›</a:t>
            </a:fld>
            <a:endParaRPr lang="en-US" dirty="0"/>
          </a:p>
        </p:txBody>
      </p:sp>
    </p:spTree>
    <p:extLst>
      <p:ext uri="{BB962C8B-B14F-4D97-AF65-F5344CB8AC3E}">
        <p14:creationId xmlns:p14="http://schemas.microsoft.com/office/powerpoint/2010/main" val="25622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2CE5E1-CA59-4681-A6AA-9D2E17FB2F61}" type="datetimeFigureOut">
              <a:rPr lang="en-US"/>
              <a:pPr>
                <a:defRPr/>
              </a:pPr>
              <a:t>5/23/2025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E456CF-F1F0-4996-80D1-4491FE83C180}" type="slidenum">
              <a:rPr lang="en-US"/>
              <a:pPr>
                <a:defRPr/>
              </a:pPr>
              <a:t>‹#›</a:t>
            </a:fld>
            <a:endParaRPr lang="en-US" dirty="0"/>
          </a:p>
        </p:txBody>
      </p:sp>
    </p:spTree>
    <p:extLst>
      <p:ext uri="{BB962C8B-B14F-4D97-AF65-F5344CB8AC3E}">
        <p14:creationId xmlns:p14="http://schemas.microsoft.com/office/powerpoint/2010/main" val="42575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FD6E5135-D4D0-4DB4-A7E1-D3DDD5E9EA35}" type="datetimeFigureOut">
              <a:rPr lang="en-US"/>
              <a:pPr>
                <a:defRPr/>
              </a:pPr>
              <a:t>5/23/2025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07DBD1D-C2AC-4512-93AF-B835240251B5}" type="slidenum">
              <a:rPr lang="en-US"/>
              <a:pPr>
                <a:defRPr/>
              </a:pPr>
              <a:t>‹#›</a:t>
            </a:fld>
            <a:endParaRPr lang="en-US" dirty="0"/>
          </a:p>
        </p:txBody>
      </p:sp>
    </p:spTree>
    <p:extLst>
      <p:ext uri="{BB962C8B-B14F-4D97-AF65-F5344CB8AC3E}">
        <p14:creationId xmlns:p14="http://schemas.microsoft.com/office/powerpoint/2010/main" val="152950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7A05F5-7DB2-4336-97FE-D7958369605D}" type="datetimeFigureOut">
              <a:rPr lang="en-US"/>
              <a:pPr>
                <a:defRPr/>
              </a:pPr>
              <a:t>5/23/2025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38AB6-7C24-406B-8DC1-5AAF4E7BA1A3}" type="slidenum">
              <a:rPr lang="en-US"/>
              <a:pPr>
                <a:defRPr/>
              </a:pPr>
              <a:t>‹#›</a:t>
            </a:fld>
            <a:endParaRPr lang="en-US" dirty="0"/>
          </a:p>
        </p:txBody>
      </p:sp>
    </p:spTree>
    <p:extLst>
      <p:ext uri="{BB962C8B-B14F-4D97-AF65-F5344CB8AC3E}">
        <p14:creationId xmlns:p14="http://schemas.microsoft.com/office/powerpoint/2010/main" val="63253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fld id="{B65214B0-7625-4CEE-9A94-5850420B27D5}" type="datetimeFigureOut">
              <a:rPr lang="en-US"/>
              <a:pPr>
                <a:defRPr/>
              </a:pPr>
              <a:t>5/23/2025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7F4EFEAB-6F00-41B7-8495-AD60F091A9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1" r:id="rId1"/>
    <p:sldLayoutId id="2147484284" r:id="rId2"/>
    <p:sldLayoutId id="2147484292" r:id="rId3"/>
    <p:sldLayoutId id="2147484285" r:id="rId4"/>
    <p:sldLayoutId id="2147484293" r:id="rId5"/>
    <p:sldLayoutId id="2147484286" r:id="rId6"/>
    <p:sldLayoutId id="2147484287" r:id="rId7"/>
    <p:sldLayoutId id="2147484294" r:id="rId8"/>
    <p:sldLayoutId id="2147484288" r:id="rId9"/>
    <p:sldLayoutId id="2147484289" r:id="rId10"/>
    <p:sldLayoutId id="2147484290"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mailto:financial.disclosure@azso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hyperlink" Target="https://grants.az.gov/sites/default/files/GAO-W-9%20State%20of%20Arizona%20Substitute%20W-9.pdf" TargetMode="Externa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hyperlink" Target="http://www.azsos.gov/"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0.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8.xml"/><Relationship Id="rId7" Type="http://schemas.openxmlformats.org/officeDocument/2006/relationships/oleObject" Target="../embeddings/oleObject1.bin"/><Relationship Id="rId2" Type="http://schemas.openxmlformats.org/officeDocument/2006/relationships/tags" Target="../tags/tag8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hyperlink" Target="http://www.azcleanelections.gov/" TargetMode="Externa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2.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9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438400" y="1117600"/>
            <a:ext cx="6172200" cy="2387600"/>
          </a:xfrm>
        </p:spPr>
        <p:txBody>
          <a:bodyPr/>
          <a:lstStyle/>
          <a:p>
            <a:pPr algn="r" eaLnBrk="1" fontAlgn="auto" hangingPunct="1">
              <a:spcAft>
                <a:spcPts val="0"/>
              </a:spcAft>
              <a:defRPr/>
            </a:pPr>
            <a:r>
              <a:rPr lang="en-US" sz="4000" b="1">
                <a:solidFill>
                  <a:schemeClr val="tx1"/>
                </a:solidFill>
                <a:latin typeface="Gotham Book" pitchFamily="50" charset="0"/>
                <a:cs typeface="Gotham Book" pitchFamily="50" charset="0"/>
              </a:rPr>
              <a:t>2026 </a:t>
            </a:r>
            <a:br>
              <a:rPr lang="en-US" sz="4000" b="1" dirty="0">
                <a:solidFill>
                  <a:schemeClr val="tx1"/>
                </a:solidFill>
                <a:latin typeface="Gotham Book" pitchFamily="50" charset="0"/>
                <a:cs typeface="Gotham Book" pitchFamily="50" charset="0"/>
              </a:rPr>
            </a:br>
            <a:r>
              <a:rPr lang="en-US" sz="4000" b="1" dirty="0">
                <a:solidFill>
                  <a:schemeClr val="tx1"/>
                </a:solidFill>
                <a:latin typeface="Gotham Book" pitchFamily="50" charset="0"/>
                <a:cs typeface="Gotham Book" pitchFamily="50" charset="0"/>
              </a:rPr>
              <a:t>Clean elections Workshop</a:t>
            </a:r>
            <a:br>
              <a:rPr lang="en-US" sz="2000" dirty="0"/>
            </a:br>
            <a:endParaRPr lang="en-US" sz="2000" dirty="0"/>
          </a:p>
        </p:txBody>
      </p:sp>
      <p:sp>
        <p:nvSpPr>
          <p:cNvPr id="3" name="Rectangle 2"/>
          <p:cNvSpPr/>
          <p:nvPr/>
        </p:nvSpPr>
        <p:spPr>
          <a:xfrm>
            <a:off x="0" y="0"/>
            <a:ext cx="9144000" cy="381000"/>
          </a:xfrm>
          <a:prstGeom prst="rect">
            <a:avLst/>
          </a:prstGeom>
          <a:solidFill>
            <a:srgbClr val="004D75"/>
          </a:solidFill>
          <a:ln>
            <a:solidFill>
              <a:srgbClr val="004D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13360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685800" y="3417888"/>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3417888"/>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700" y="3371850"/>
            <a:ext cx="78867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1015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47700" y="1905000"/>
            <a:ext cx="7848600" cy="4648200"/>
          </a:xfrm>
        </p:spPr>
        <p:txBody>
          <a:bodyPr/>
          <a:lstStyle/>
          <a:p>
            <a:pPr marL="274637" lvl="1" indent="0" eaLnBrk="1" hangingPunct="1">
              <a:buFont typeface="Arial" charset="0"/>
              <a:buNone/>
              <a:defRPr/>
            </a:pPr>
            <a:r>
              <a:rPr lang="en-US" altLang="en-US" sz="1000" dirty="0">
                <a:latin typeface="Arial Narrow" panose="020B0606020202030204" pitchFamily="34" charset="0"/>
                <a:cs typeface="Gotham Book" pitchFamily="50" charset="0"/>
              </a:rPr>
              <a:t>				</a:t>
            </a:r>
            <a:endParaRPr lang="en-US" altLang="en-US" sz="1400" dirty="0">
              <a:latin typeface="Arial Narrow" panose="020B0606020202030204" pitchFamily="34" charset="0"/>
              <a:cs typeface="Gotham Book" pitchFamily="50" charset="0"/>
            </a:endParaRPr>
          </a:p>
          <a:p>
            <a:pPr eaLnBrk="1" hangingPunct="1">
              <a:defRPr/>
            </a:pPr>
            <a:r>
              <a:rPr lang="en-US" altLang="en-US" dirty="0">
                <a:latin typeface="Arial Narrow" panose="020B0606020202030204" pitchFamily="34" charset="0"/>
                <a:cs typeface="Gotham Book" pitchFamily="50" charset="0"/>
              </a:rPr>
              <a:t>Any person desiring to become a statewide or legislative candidate and to have the person’s name printed on the official ballot</a:t>
            </a:r>
            <a:r>
              <a:rPr lang="en-US" altLang="en-US" i="1" dirty="0">
                <a:latin typeface="Arial Narrow" panose="020B0606020202030204" pitchFamily="34" charset="0"/>
                <a:cs typeface="Gotham Book" pitchFamily="50" charset="0"/>
              </a:rPr>
              <a:t> </a:t>
            </a:r>
            <a:r>
              <a:rPr lang="en-US" altLang="en-US" dirty="0">
                <a:latin typeface="Arial Narrow" panose="020B0606020202030204" pitchFamily="34" charset="0"/>
                <a:cs typeface="Gotham Book" pitchFamily="50" charset="0"/>
              </a:rPr>
              <a:t>shall file with the Secretary of State’s Office:</a:t>
            </a:r>
          </a:p>
          <a:p>
            <a:pPr lvl="1" eaLnBrk="1" hangingPunct="1">
              <a:defRPr/>
            </a:pPr>
            <a:r>
              <a:rPr lang="en-US" altLang="en-US" dirty="0">
                <a:latin typeface="Arial Narrow" panose="020B0606020202030204" pitchFamily="34" charset="0"/>
                <a:cs typeface="Gotham Book" pitchFamily="50" charset="0"/>
              </a:rPr>
              <a:t>Nomination Petitions</a:t>
            </a:r>
          </a:p>
          <a:p>
            <a:pPr lvl="1" eaLnBrk="1" hangingPunct="1">
              <a:defRPr/>
            </a:pPr>
            <a:r>
              <a:rPr lang="en-US" altLang="en-US" dirty="0">
                <a:latin typeface="Arial Narrow" panose="020B0606020202030204" pitchFamily="34" charset="0"/>
                <a:cs typeface="Gotham Book" pitchFamily="50" charset="0"/>
              </a:rPr>
              <a:t>Nomination Paper </a:t>
            </a:r>
          </a:p>
          <a:p>
            <a:pPr lvl="1" eaLnBrk="1" hangingPunct="1">
              <a:defRPr/>
            </a:pPr>
            <a:r>
              <a:rPr lang="en-US" altLang="en-US" dirty="0">
                <a:latin typeface="Arial Narrow" panose="020B0606020202030204" pitchFamily="34" charset="0"/>
                <a:cs typeface="Gotham Book" pitchFamily="50" charset="0"/>
              </a:rPr>
              <a:t>Financial Disclosure Statement</a:t>
            </a:r>
          </a:p>
          <a:p>
            <a:pPr lvl="2" eaLnBrk="1" hangingPunct="1">
              <a:defRPr/>
            </a:pPr>
            <a:r>
              <a:rPr lang="en-US" altLang="en-US" dirty="0">
                <a:latin typeface="Arial Narrow" panose="020B0606020202030204" pitchFamily="34" charset="0"/>
                <a:cs typeface="Gotham Book" pitchFamily="50" charset="0"/>
              </a:rPr>
              <a:t>Filed electronically by e-mail to </a:t>
            </a:r>
            <a:r>
              <a:rPr lang="en-US" altLang="en-US" dirty="0">
                <a:latin typeface="Arial Narrow" panose="020B0606020202030204" pitchFamily="34" charset="0"/>
                <a:cs typeface="Gotham Book" pitchFamily="50" charset="0"/>
                <a:hlinkClick r:id="rId3"/>
              </a:rPr>
              <a:t>financial.disclosure@azsos.gov</a:t>
            </a:r>
            <a:endParaRPr lang="en-US" altLang="en-US" dirty="0">
              <a:latin typeface="Arial Narrow" panose="020B0606020202030204" pitchFamily="34" charset="0"/>
              <a:cs typeface="Gotham Book" pitchFamily="50" charset="0"/>
            </a:endParaRPr>
          </a:p>
          <a:p>
            <a:pPr lvl="2" eaLnBrk="1" hangingPunct="1">
              <a:defRPr/>
            </a:pPr>
            <a:r>
              <a:rPr lang="en-US" altLang="en-US" dirty="0">
                <a:latin typeface="Arial Narrow" panose="020B0606020202030204" pitchFamily="34" charset="0"/>
                <a:cs typeface="Gotham Book" pitchFamily="50" charset="0"/>
              </a:rPr>
              <a:t>No longer needs to be notarized.</a:t>
            </a:r>
          </a:p>
          <a:p>
            <a:pPr lvl="1" eaLnBrk="1" hangingPunct="1">
              <a:defRPr/>
            </a:pPr>
            <a:r>
              <a:rPr lang="en-US" altLang="en-US" dirty="0">
                <a:latin typeface="Arial Narrow" panose="020B0606020202030204" pitchFamily="34" charset="0"/>
                <a:cs typeface="Gotham Book" pitchFamily="50" charset="0"/>
              </a:rPr>
              <a:t>Candidate Filing Period: </a:t>
            </a:r>
            <a:r>
              <a:rPr lang="en-US" altLang="en-US" u="sng" dirty="0">
                <a:solidFill>
                  <a:srgbClr val="FF0000"/>
                </a:solidFill>
                <a:latin typeface="Arial Narrow" panose="020B0606020202030204" pitchFamily="34" charset="0"/>
                <a:cs typeface="Gotham Book" pitchFamily="50" charset="0"/>
              </a:rPr>
              <a:t>March 7, 2026 through April 6, 2026 at 5:00 p.m.</a:t>
            </a:r>
          </a:p>
          <a:p>
            <a:pPr marL="274637" lvl="1" indent="0" eaLnBrk="1" hangingPunct="1">
              <a:buFont typeface="Arial" charset="0"/>
              <a:buNone/>
              <a:defRPr/>
            </a:pPr>
            <a:endParaRPr lang="en-US" altLang="en-US" sz="1800" dirty="0">
              <a:latin typeface="Arial Narrow" panose="020B0606020202030204" pitchFamily="34" charset="0"/>
            </a:endParaRPr>
          </a:p>
          <a:p>
            <a:pPr marL="274637" lvl="1" indent="0" eaLnBrk="1" hangingPunct="1">
              <a:buFont typeface="Arial" charset="0"/>
              <a:buNone/>
              <a:defRPr/>
            </a:pPr>
            <a:endParaRPr lang="en-US" altLang="en-US" sz="800" dirty="0">
              <a:latin typeface="Arial Narrow" panose="020B0606020202030204" pitchFamily="34" charset="0"/>
            </a:endParaRPr>
          </a:p>
          <a:p>
            <a:pPr marL="0" indent="0" eaLnBrk="1" hangingPunct="1">
              <a:buFont typeface="Arial" charset="0"/>
              <a:buNone/>
              <a:defRPr/>
            </a:pPr>
            <a:endParaRPr lang="en-US" altLang="en-US" sz="1800" dirty="0">
              <a:latin typeface="Corbel" pitchFamily="34" charset="0"/>
            </a:endParaRPr>
          </a:p>
        </p:txBody>
      </p:sp>
      <p:sp>
        <p:nvSpPr>
          <p:cNvPr id="4" name="Title 1"/>
          <p:cNvSpPr>
            <a:spLocks noGrp="1"/>
          </p:cNvSpPr>
          <p:nvPr>
            <p:ph type="title"/>
          </p:nvPr>
        </p:nvSpPr>
        <p:spPr>
          <a:xfrm>
            <a:off x="457200" y="533400"/>
            <a:ext cx="8229600" cy="990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Required Candidate Filings for Running for Office</a:t>
            </a:r>
            <a:endParaRPr lang="en-US" dirty="0">
              <a:solidFill>
                <a:schemeClr val="tx1"/>
              </a:solidFill>
              <a:latin typeface="Gotham Book" pitchFamily="50" charset="0"/>
              <a:cs typeface="Gotham Book" pitchFamily="50" charset="0"/>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838200" y="1371600"/>
            <a:ext cx="7696200" cy="5105400"/>
          </a:xfrm>
        </p:spPr>
        <p:txBody>
          <a:bodyPr/>
          <a:lstStyle/>
          <a:p>
            <a:pPr eaLnBrk="1" hangingPunct="1">
              <a:defRPr/>
            </a:pPr>
            <a:r>
              <a:rPr lang="en-US" altLang="en-US" sz="2000" dirty="0">
                <a:latin typeface="Arial Narrow" panose="020B0606020202030204" pitchFamily="34" charset="0"/>
                <a:cs typeface="Gotham Book" pitchFamily="50" charset="0"/>
              </a:rPr>
              <a:t>A write-in candidate must file all the documents that are required for other candidates (except nomination petitions), not later than 40 days prior to the Primary or General Election.</a:t>
            </a:r>
          </a:p>
          <a:p>
            <a:pPr eaLnBrk="1" hangingPunct="1">
              <a:defRPr/>
            </a:pPr>
            <a:endParaRPr lang="en-US" altLang="en-US" sz="1200" dirty="0">
              <a:latin typeface="Arial Narrow" panose="020B0606020202030204" pitchFamily="34" charset="0"/>
              <a:cs typeface="Gotham Book" pitchFamily="50" charset="0"/>
            </a:endParaRPr>
          </a:p>
          <a:p>
            <a:pPr eaLnBrk="1" hangingPunct="1">
              <a:defRPr/>
            </a:pPr>
            <a:r>
              <a:rPr lang="en-US" altLang="en-US" sz="2000" dirty="0">
                <a:solidFill>
                  <a:srgbClr val="FF0000"/>
                </a:solidFill>
                <a:latin typeface="Arial Narrow" panose="020B0606020202030204" pitchFamily="34" charset="0"/>
                <a:cs typeface="Gotham Book" pitchFamily="50" charset="0"/>
              </a:rPr>
              <a:t>Last Day to File as a Write-In Candidate Primary Election: June 25, 2026, at 5:00 p.m.</a:t>
            </a:r>
          </a:p>
          <a:p>
            <a:pPr eaLnBrk="1" hangingPunct="1">
              <a:defRPr/>
            </a:pPr>
            <a:r>
              <a:rPr lang="en-US" altLang="en-US" sz="2000" dirty="0">
                <a:solidFill>
                  <a:srgbClr val="FF0000"/>
                </a:solidFill>
                <a:latin typeface="Arial Narrow" panose="020B0606020202030204" pitchFamily="34" charset="0"/>
                <a:cs typeface="Gotham Book" pitchFamily="50" charset="0"/>
              </a:rPr>
              <a:t>Last Day to File as a Write-In Candidate General Election: Sept. 24, 2026, at 5:00 p.m.</a:t>
            </a:r>
          </a:p>
          <a:p>
            <a:pPr eaLnBrk="1" hangingPunct="1">
              <a:defRPr/>
            </a:pPr>
            <a:endParaRPr lang="en-US" altLang="en-US" sz="1200" dirty="0">
              <a:latin typeface="Arial Narrow" panose="020B0606020202030204" pitchFamily="34" charset="0"/>
              <a:cs typeface="Gotham Book" pitchFamily="50" charset="0"/>
            </a:endParaRPr>
          </a:p>
          <a:p>
            <a:pPr eaLnBrk="1" hangingPunct="1">
              <a:defRPr/>
            </a:pPr>
            <a:r>
              <a:rPr lang="en-US" altLang="en-US" sz="2000" dirty="0">
                <a:latin typeface="Arial Narrow" panose="020B0606020202030204" pitchFamily="34" charset="0"/>
                <a:cs typeface="Gotham Book" pitchFamily="50" charset="0"/>
              </a:rPr>
              <a:t>Only candidates who file complete, timely documents will:</a:t>
            </a:r>
          </a:p>
          <a:p>
            <a:pPr lvl="1" eaLnBrk="1" hangingPunct="1">
              <a:defRPr/>
            </a:pPr>
            <a:r>
              <a:rPr lang="en-US" altLang="en-US" dirty="0">
                <a:latin typeface="Arial Narrow" panose="020B0606020202030204" pitchFamily="34" charset="0"/>
                <a:cs typeface="Gotham Book" pitchFamily="50" charset="0"/>
              </a:rPr>
              <a:t>Be considered “official write-in candidates,” </a:t>
            </a:r>
          </a:p>
          <a:p>
            <a:pPr lvl="1" eaLnBrk="1" hangingPunct="1">
              <a:defRPr/>
            </a:pPr>
            <a:r>
              <a:rPr lang="en-US" altLang="en-US" sz="2000" dirty="0">
                <a:latin typeface="Arial Narrow" panose="020B0606020202030204" pitchFamily="34" charset="0"/>
                <a:cs typeface="Gotham Book" pitchFamily="50" charset="0"/>
              </a:rPr>
              <a:t>Have their names posted in the polling places and their votes counted,</a:t>
            </a:r>
            <a:endParaRPr lang="en-US" altLang="en-US" dirty="0">
              <a:latin typeface="Arial Narrow" panose="020B0606020202030204" pitchFamily="34" charset="0"/>
              <a:cs typeface="Gotham Book" pitchFamily="50" charset="0"/>
            </a:endParaRPr>
          </a:p>
          <a:p>
            <a:pPr lvl="1" eaLnBrk="1" hangingPunct="1">
              <a:defRPr/>
            </a:pPr>
            <a:r>
              <a:rPr lang="en-US" altLang="en-US" dirty="0">
                <a:latin typeface="Arial Narrow" panose="020B0606020202030204" pitchFamily="34" charset="0"/>
                <a:cs typeface="Gotham Book" pitchFamily="50" charset="0"/>
              </a:rPr>
              <a:t>N</a:t>
            </a:r>
            <a:r>
              <a:rPr lang="en-US" altLang="en-US" sz="2000" dirty="0">
                <a:latin typeface="Arial Narrow" panose="020B0606020202030204" pitchFamily="34" charset="0"/>
                <a:cs typeface="Gotham Book" pitchFamily="50" charset="0"/>
              </a:rPr>
              <a:t>ot be listed on the ballot or on an insert in an early ballot envelope.</a:t>
            </a:r>
          </a:p>
          <a:p>
            <a:pPr marL="274637" lvl="1" indent="0" eaLnBrk="1" hangingPunct="1">
              <a:buFont typeface="Arial" charset="0"/>
              <a:buNone/>
              <a:defRPr/>
            </a:pPr>
            <a:endParaRPr lang="en-US" altLang="en-US" sz="1800" dirty="0">
              <a:latin typeface="Arial Narrow" panose="020B0606020202030204" pitchFamily="34" charset="0"/>
            </a:endParaRPr>
          </a:p>
          <a:p>
            <a:pPr marL="274637" lvl="1" indent="0" eaLnBrk="1" hangingPunct="1">
              <a:buFont typeface="Arial" charset="0"/>
              <a:buNone/>
              <a:defRPr/>
            </a:pPr>
            <a:endParaRPr lang="en-US" altLang="en-US" sz="800" dirty="0">
              <a:latin typeface="Arial Narrow" panose="020B0606020202030204" pitchFamily="34" charset="0"/>
            </a:endParaRPr>
          </a:p>
          <a:p>
            <a:pPr marL="0" indent="0" eaLnBrk="1" hangingPunct="1">
              <a:buFont typeface="Arial" charset="0"/>
              <a:buNone/>
              <a:defRPr/>
            </a:pPr>
            <a:endParaRPr lang="en-US" altLang="en-US" sz="1800" dirty="0">
              <a:latin typeface="Corbel" pitchFamily="34" charset="0"/>
            </a:endParaRPr>
          </a:p>
        </p:txBody>
      </p:sp>
      <p:sp>
        <p:nvSpPr>
          <p:cNvPr id="4" name="Title 1"/>
          <p:cNvSpPr>
            <a:spLocks noGrp="1"/>
          </p:cNvSpPr>
          <p:nvPr>
            <p:ph type="title"/>
          </p:nvPr>
        </p:nvSpPr>
        <p:spPr>
          <a:xfrm>
            <a:off x="457200" y="381000"/>
            <a:ext cx="8229600" cy="990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Write-In Candidates</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988"/>
            <a:ext cx="9169400" cy="645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3"/>
          <p:cNvSpPr>
            <a:spLocks noGrp="1"/>
          </p:cNvSpPr>
          <p:nvPr>
            <p:ph type="title"/>
            <p:custDataLst>
              <p:tags r:id="rId1"/>
            </p:custDataLst>
          </p:nvPr>
        </p:nvSpPr>
        <p:spPr bwMode="auto">
          <a:xfrm>
            <a:off x="688975" y="1908175"/>
            <a:ext cx="8074025" cy="2130425"/>
          </a:xfrm>
        </p:spPr>
        <p:txBody>
          <a:bodyPr wrap="square" numCol="1" anchorCtr="0" compatLnSpc="1">
            <a:prstTxWarp prst="textNoShape">
              <a:avLst/>
            </a:prstTxWarp>
          </a:bodyPr>
          <a:lstStyle/>
          <a:p>
            <a:pPr algn="r" eaLnBrk="1" fontAlgn="auto" hangingPunct="1">
              <a:spcAft>
                <a:spcPts val="0"/>
              </a:spcAft>
              <a:defRPr/>
            </a:pPr>
            <a:br>
              <a:rPr lang="en-US" altLang="en-US" sz="4400" cap="none" dirty="0">
                <a:solidFill>
                  <a:schemeClr val="bg1"/>
                </a:solidFill>
                <a:latin typeface="Gotham Book" pitchFamily="50" charset="0"/>
                <a:cs typeface="Gotham Book" pitchFamily="50" charset="0"/>
              </a:rPr>
            </a:br>
            <a:r>
              <a:rPr lang="en-US" altLang="en-US" sz="4400" i="1" cap="none" dirty="0">
                <a:solidFill>
                  <a:schemeClr val="bg1"/>
                </a:solidFill>
                <a:latin typeface="Gotham Book" pitchFamily="50" charset="0"/>
                <a:cs typeface="Gotham Book" pitchFamily="50" charset="0"/>
              </a:rPr>
              <a:t>$5 Qualifying Contributions</a:t>
            </a:r>
          </a:p>
        </p:txBody>
      </p:sp>
      <p:sp>
        <p:nvSpPr>
          <p:cNvPr id="2" name="Rectangle 1"/>
          <p:cNvSpPr/>
          <p:nvPr/>
        </p:nvSpPr>
        <p:spPr>
          <a:xfrm>
            <a:off x="0" y="407988"/>
            <a:ext cx="9169400" cy="125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143000" y="3962400"/>
            <a:ext cx="76200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314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914400" y="533400"/>
            <a:ext cx="6934200" cy="990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Qualifying Period</a:t>
            </a:r>
            <a:br>
              <a:rPr lang="en-US" sz="3200" b="1" dirty="0">
                <a:latin typeface="Gotham Book" pitchFamily="50" charset="0"/>
                <a:cs typeface="Gotham Book" pitchFamily="50" charset="0"/>
              </a:rPr>
            </a:br>
            <a:r>
              <a:rPr lang="en-US" sz="2400" b="1" dirty="0">
                <a:solidFill>
                  <a:schemeClr val="tx1"/>
                </a:solidFill>
                <a:latin typeface="Gotham Book" pitchFamily="50" charset="0"/>
                <a:cs typeface="Gotham Book" pitchFamily="50" charset="0"/>
              </a:rPr>
              <a:t>August 1, 2025 – July 28, 2026</a:t>
            </a:r>
            <a:endParaRPr lang="en-US" sz="3200" b="1" dirty="0">
              <a:solidFill>
                <a:schemeClr val="tx1"/>
              </a:solidFill>
              <a:latin typeface="Gotham Book" pitchFamily="50" charset="0"/>
              <a:cs typeface="Gotham Book" pitchFamily="50" charset="0"/>
            </a:endParaRPr>
          </a:p>
        </p:txBody>
      </p:sp>
      <p:sp>
        <p:nvSpPr>
          <p:cNvPr id="5" name="Content Placeholder 4"/>
          <p:cNvSpPr>
            <a:spLocks noGrp="1"/>
          </p:cNvSpPr>
          <p:nvPr>
            <p:ph idx="1"/>
            <p:custDataLst>
              <p:tags r:id="rId2"/>
            </p:custDataLst>
          </p:nvPr>
        </p:nvSpPr>
        <p:spPr>
          <a:xfrm>
            <a:off x="1193800" y="2057400"/>
            <a:ext cx="6781800" cy="3733800"/>
          </a:xfrm>
        </p:spPr>
        <p:txBody>
          <a:bodyPr rtlCol="0">
            <a:normAutofit/>
          </a:bodyPr>
          <a:lstStyle/>
          <a:p>
            <a:pPr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During the qualifying period candidates can: </a:t>
            </a:r>
          </a:p>
          <a:p>
            <a:pPr marL="617220" lvl="1" indent="-342900"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Collect $5 qualifying contributions</a:t>
            </a:r>
          </a:p>
          <a:p>
            <a:pPr marL="617220" lvl="1" indent="-342900"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Submit $5 qualifying contributions to the Secretary of State’s Office to receive Clean Elections funding</a:t>
            </a:r>
          </a:p>
          <a:p>
            <a:pPr marL="617220" lvl="1" indent="-342900"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Raise and Spend Limited Contributions: </a:t>
            </a:r>
          </a:p>
          <a:p>
            <a:pPr marL="890270" lvl="2" indent="-342900"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Early Individual Contributions</a:t>
            </a:r>
          </a:p>
          <a:p>
            <a:pPr marL="890270" lvl="2" indent="-342900"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Personal &amp; Family Contributions</a:t>
            </a:r>
          </a:p>
          <a:p>
            <a:pPr marL="274320" lvl="1" indent="0" eaLnBrk="1" fontAlgn="auto" hangingPunct="1">
              <a:spcAft>
                <a:spcPts val="0"/>
              </a:spcAft>
              <a:buNone/>
              <a:defRPr/>
            </a:pPr>
            <a:endParaRPr lang="en-US" dirty="0">
              <a:latin typeface="Arial Narrow" panose="020B0606020202030204" pitchFamily="34" charset="0"/>
              <a:cs typeface="Gotham Book" pitchFamily="50" charset="0"/>
            </a:endParaRPr>
          </a:p>
          <a:p>
            <a:pPr eaLnBrk="1" fontAlgn="auto" hangingPunct="1">
              <a:spcAft>
                <a:spcPts val="0"/>
              </a:spcAft>
              <a:buFont typeface="Arial" panose="020B0604020202020204" pitchFamily="34" charset="0"/>
              <a:buChar char="•"/>
              <a:defRPr/>
            </a:pPr>
            <a:r>
              <a:rPr lang="en-US" dirty="0">
                <a:latin typeface="Arial Narrow" panose="020B0606020202030204" pitchFamily="34" charset="0"/>
                <a:cs typeface="Gotham Book" pitchFamily="50" charset="0"/>
              </a:rPr>
              <a:t>Ends one week before the 2026 Primary Election.</a:t>
            </a:r>
          </a:p>
          <a:p>
            <a:pPr marL="800100" lvl="1" indent="-342900" eaLnBrk="1" fontAlgn="auto" hangingPunct="1">
              <a:spcAft>
                <a:spcPts val="0"/>
              </a:spcAft>
              <a:buFont typeface="Arial" panose="020B0604020202020204" pitchFamily="34" charset="0"/>
              <a:buChar char="•"/>
              <a:defRPr/>
            </a:pPr>
            <a:endParaRPr lang="en-US" dirty="0"/>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91694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367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52400" y="361950"/>
            <a:ext cx="8763000" cy="1009650"/>
          </a:xfrm>
        </p:spPr>
        <p:txBody>
          <a:bodyPr>
            <a:normAutofit/>
          </a:bodyPr>
          <a:lstStyle/>
          <a:p>
            <a:pPr algn="ctr" eaLnBrk="1" fontAlgn="auto" hangingPunct="1">
              <a:spcAft>
                <a:spcPts val="0"/>
              </a:spcAft>
              <a:defRPr/>
            </a:pPr>
            <a:r>
              <a:rPr lang="en-US" sz="3800" b="1" dirty="0">
                <a:solidFill>
                  <a:schemeClr val="tx1"/>
                </a:solidFill>
                <a:latin typeface="Gotham Book" pitchFamily="50" charset="0"/>
                <a:cs typeface="Gotham Book" pitchFamily="50" charset="0"/>
              </a:rPr>
              <a:t>Qualifying Contributions Required</a:t>
            </a:r>
          </a:p>
        </p:txBody>
      </p:sp>
      <p:sp>
        <p:nvSpPr>
          <p:cNvPr id="5" name="Content Placeholder 4"/>
          <p:cNvSpPr>
            <a:spLocks noGrp="1"/>
          </p:cNvSpPr>
          <p:nvPr>
            <p:ph idx="1"/>
            <p:custDataLst>
              <p:tags r:id="rId2"/>
            </p:custDataLst>
          </p:nvPr>
        </p:nvSpPr>
        <p:spPr>
          <a:xfrm>
            <a:off x="4556760" y="4038600"/>
            <a:ext cx="4038600" cy="1701800"/>
          </a:xfrm>
        </p:spPr>
        <p:txBody>
          <a:bodyPr rtlCol="0">
            <a:normAutofit fontScale="92500" lnSpcReduction="10000"/>
          </a:bodyPr>
          <a:lstStyle/>
          <a:p>
            <a:pPr marL="274320" indent="-274320" eaLnBrk="1" fontAlgn="auto" hangingPunct="1">
              <a:spcAft>
                <a:spcPts val="0"/>
              </a:spcAft>
              <a:buFont typeface="Arial" pitchFamily="34" charset="0"/>
              <a:buChar char="•"/>
              <a:defRPr/>
            </a:pPr>
            <a:r>
              <a:rPr lang="en-US" sz="2000" dirty="0">
                <a:latin typeface="Arial Narrow" panose="020B0606020202030204" pitchFamily="34" charset="0"/>
              </a:rPr>
              <a:t>The last day to collect contributions</a:t>
            </a:r>
          </a:p>
          <a:p>
            <a:pPr lvl="1" indent="-182880" eaLnBrk="1" fontAlgn="auto" hangingPunct="1">
              <a:spcAft>
                <a:spcPts val="0"/>
              </a:spcAft>
              <a:buFont typeface="Arial" pitchFamily="34" charset="0"/>
              <a:buChar char="–"/>
              <a:defRPr/>
            </a:pPr>
            <a:r>
              <a:rPr lang="en-US" u="sng" dirty="0">
                <a:solidFill>
                  <a:srgbClr val="FF0000"/>
                </a:solidFill>
                <a:latin typeface="Arial Narrow" panose="020B0606020202030204" pitchFamily="34" charset="0"/>
              </a:rPr>
              <a:t>July 28, 2026</a:t>
            </a:r>
          </a:p>
          <a:p>
            <a:pPr lvl="1" indent="-182880" eaLnBrk="1" fontAlgn="auto" hangingPunct="1">
              <a:spcAft>
                <a:spcPts val="0"/>
              </a:spcAft>
              <a:buFont typeface="Arial" pitchFamily="34" charset="0"/>
              <a:buChar char="–"/>
              <a:defRPr/>
            </a:pPr>
            <a:endParaRPr lang="en-US" u="sng" dirty="0">
              <a:solidFill>
                <a:srgbClr val="FF0000"/>
              </a:solidFill>
              <a:latin typeface="Arial Narrow" panose="020B0606020202030204" pitchFamily="34" charset="0"/>
            </a:endParaRPr>
          </a:p>
          <a:p>
            <a:pPr marL="274320" indent="-274320" eaLnBrk="1" fontAlgn="auto" hangingPunct="1">
              <a:spcAft>
                <a:spcPts val="0"/>
              </a:spcAft>
              <a:buFont typeface="Arial" pitchFamily="34" charset="0"/>
              <a:buChar char="•"/>
              <a:defRPr/>
            </a:pPr>
            <a:r>
              <a:rPr lang="en-US" sz="2000" dirty="0">
                <a:latin typeface="Arial Narrow" panose="020B0606020202030204" pitchFamily="34" charset="0"/>
              </a:rPr>
              <a:t>The last day to submit contributions:</a:t>
            </a:r>
          </a:p>
          <a:p>
            <a:pPr lvl="1" indent="-182880" eaLnBrk="1" fontAlgn="auto" hangingPunct="1">
              <a:spcAft>
                <a:spcPts val="0"/>
              </a:spcAft>
              <a:buFont typeface="Arial" pitchFamily="34" charset="0"/>
              <a:buChar char="–"/>
              <a:defRPr/>
            </a:pPr>
            <a:r>
              <a:rPr lang="en-US" u="sng" dirty="0">
                <a:solidFill>
                  <a:srgbClr val="FF0000"/>
                </a:solidFill>
                <a:latin typeface="Arial Narrow" panose="020B0606020202030204" pitchFamily="34" charset="0"/>
              </a:rPr>
              <a:t>August 4, 2026 at 5:00 p.m.</a:t>
            </a:r>
          </a:p>
          <a:p>
            <a:pPr lvl="1" indent="0" eaLnBrk="1" fontAlgn="auto" hangingPunct="1">
              <a:spcAft>
                <a:spcPts val="0"/>
              </a:spcAft>
              <a:buFont typeface="Arial" pitchFamily="34" charset="0"/>
              <a:buNone/>
              <a:defRPr/>
            </a:pPr>
            <a:endParaRPr lang="en-US" dirty="0"/>
          </a:p>
        </p:txBody>
      </p:sp>
      <p:sp>
        <p:nvSpPr>
          <p:cNvPr id="18436" name="Control 1"/>
          <p:cNvSpPr>
            <a:spLocks noChangeArrowheads="1" noChangeShapeType="1"/>
          </p:cNvSpPr>
          <p:nvPr/>
        </p:nvSpPr>
        <p:spPr bwMode="auto">
          <a:xfrm>
            <a:off x="3892550" y="7150100"/>
            <a:ext cx="686435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en-US" altLang="en-US" sz="1800">
              <a:latin typeface="Garamond" pitchFamily="18" charset="0"/>
            </a:endParaRPr>
          </a:p>
        </p:txBody>
      </p:sp>
      <p:sp>
        <p:nvSpPr>
          <p:cNvPr id="18437" name="TextBox 9"/>
          <p:cNvSpPr txBox="1">
            <a:spLocks noChangeArrowheads="1"/>
          </p:cNvSpPr>
          <p:nvPr/>
        </p:nvSpPr>
        <p:spPr bwMode="auto">
          <a:xfrm>
            <a:off x="304800" y="37465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200" dirty="0">
                <a:latin typeface="Arial Narrow" pitchFamily="34" charset="0"/>
              </a:rPr>
              <a:t>**Commission recommends collecting </a:t>
            </a:r>
            <a:r>
              <a:rPr lang="en-US" altLang="en-US" sz="1200" u="sng" dirty="0">
                <a:latin typeface="Arial Narrow" pitchFamily="34" charset="0"/>
              </a:rPr>
              <a:t>at least 20%</a:t>
            </a:r>
            <a:r>
              <a:rPr lang="en-US" altLang="en-US" sz="1200" dirty="0">
                <a:latin typeface="Arial Narrow" pitchFamily="34" charset="0"/>
              </a:rPr>
              <a:t> more than required.</a:t>
            </a:r>
          </a:p>
          <a:p>
            <a:pPr eaLnBrk="1" hangingPunct="1">
              <a:spcBef>
                <a:spcPct val="0"/>
              </a:spcBef>
              <a:buClrTx/>
              <a:buSzTx/>
              <a:buFontTx/>
              <a:buNone/>
            </a:pPr>
            <a:endParaRPr lang="en-US" altLang="en-US" sz="1200" dirty="0">
              <a:latin typeface="Arial Narrow" pitchFamily="34" charset="0"/>
            </a:endParaRPr>
          </a:p>
        </p:txBody>
      </p:sp>
      <p:pic>
        <p:nvPicPr>
          <p:cNvPr id="1843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930973662"/>
              </p:ext>
            </p:extLst>
          </p:nvPr>
        </p:nvGraphicFramePr>
        <p:xfrm>
          <a:off x="611192" y="1528580"/>
          <a:ext cx="7848597" cy="1936331"/>
        </p:xfrm>
        <a:graphic>
          <a:graphicData uri="http://schemas.openxmlformats.org/drawingml/2006/table">
            <a:tbl>
              <a:tblPr/>
              <a:tblGrid>
                <a:gridCol w="912808">
                  <a:extLst>
                    <a:ext uri="{9D8B030D-6E8A-4147-A177-3AD203B41FA5}">
                      <a16:colId xmlns:a16="http://schemas.microsoft.com/office/drawing/2014/main" val="20000"/>
                    </a:ext>
                  </a:extLst>
                </a:gridCol>
                <a:gridCol w="875695">
                  <a:extLst>
                    <a:ext uri="{9D8B030D-6E8A-4147-A177-3AD203B41FA5}">
                      <a16:colId xmlns:a16="http://schemas.microsoft.com/office/drawing/2014/main" val="20006"/>
                    </a:ext>
                  </a:extLst>
                </a:gridCol>
                <a:gridCol w="855370">
                  <a:extLst>
                    <a:ext uri="{9D8B030D-6E8A-4147-A177-3AD203B41FA5}">
                      <a16:colId xmlns:a16="http://schemas.microsoft.com/office/drawing/2014/main" val="20008"/>
                    </a:ext>
                  </a:extLst>
                </a:gridCol>
                <a:gridCol w="855370">
                  <a:extLst>
                    <a:ext uri="{9D8B030D-6E8A-4147-A177-3AD203B41FA5}">
                      <a16:colId xmlns:a16="http://schemas.microsoft.com/office/drawing/2014/main" val="3238148480"/>
                    </a:ext>
                  </a:extLst>
                </a:gridCol>
                <a:gridCol w="855370">
                  <a:extLst>
                    <a:ext uri="{9D8B030D-6E8A-4147-A177-3AD203B41FA5}">
                      <a16:colId xmlns:a16="http://schemas.microsoft.com/office/drawing/2014/main" val="2261299466"/>
                    </a:ext>
                  </a:extLst>
                </a:gridCol>
                <a:gridCol w="855370">
                  <a:extLst>
                    <a:ext uri="{9D8B030D-6E8A-4147-A177-3AD203B41FA5}">
                      <a16:colId xmlns:a16="http://schemas.microsoft.com/office/drawing/2014/main" val="2880497973"/>
                    </a:ext>
                  </a:extLst>
                </a:gridCol>
                <a:gridCol w="855370">
                  <a:extLst>
                    <a:ext uri="{9D8B030D-6E8A-4147-A177-3AD203B41FA5}">
                      <a16:colId xmlns:a16="http://schemas.microsoft.com/office/drawing/2014/main" val="3028180511"/>
                    </a:ext>
                  </a:extLst>
                </a:gridCol>
                <a:gridCol w="855370">
                  <a:extLst>
                    <a:ext uri="{9D8B030D-6E8A-4147-A177-3AD203B41FA5}">
                      <a16:colId xmlns:a16="http://schemas.microsoft.com/office/drawing/2014/main" val="3452348445"/>
                    </a:ext>
                  </a:extLst>
                </a:gridCol>
                <a:gridCol w="927874">
                  <a:extLst>
                    <a:ext uri="{9D8B030D-6E8A-4147-A177-3AD203B41FA5}">
                      <a16:colId xmlns:a16="http://schemas.microsoft.com/office/drawing/2014/main" val="1056308995"/>
                    </a:ext>
                  </a:extLst>
                </a:gridCol>
              </a:tblGrid>
              <a:tr h="617245">
                <a:tc>
                  <a:txBody>
                    <a:bodyPr/>
                    <a:lstStyle/>
                    <a:p>
                      <a:pPr marR="0" indent="0" algn="ctr" rtl="0">
                        <a:spcBef>
                          <a:spcPts val="0"/>
                        </a:spcBef>
                        <a:spcAft>
                          <a:spcPts val="1400"/>
                        </a:spcAft>
                      </a:pPr>
                      <a:endParaRPr lang="en-US" sz="1000" kern="1400" dirty="0">
                        <a:solidFill>
                          <a:srgbClr val="000000"/>
                        </a:solidFill>
                        <a:effectLst/>
                        <a:latin typeface="Times New Roman"/>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Governor</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Secretary of State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Attorney General</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Treasurer</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Supt. of Public Instruction</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Corporation </a:t>
                      </a:r>
                      <a:br>
                        <a:rPr lang="en-US" sz="1200" b="1" kern="1400" dirty="0">
                          <a:solidFill>
                            <a:srgbClr val="000000"/>
                          </a:solidFill>
                          <a:effectLst/>
                          <a:latin typeface="Arial Narrow" panose="020B0606020202030204" pitchFamily="34" charset="0"/>
                        </a:rPr>
                      </a:br>
                      <a:r>
                        <a:rPr lang="en-US" sz="1200" b="1" kern="1400" dirty="0">
                          <a:solidFill>
                            <a:srgbClr val="000000"/>
                          </a:solidFill>
                          <a:effectLst/>
                          <a:latin typeface="Arial Narrow" panose="020B0606020202030204" pitchFamily="34" charset="0"/>
                        </a:rPr>
                        <a:t>Commission</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Mine Inspector</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tc>
                  <a:txBody>
                    <a:bodyPr/>
                    <a:lstStyle/>
                    <a:p>
                      <a:pPr marR="0" indent="0" algn="ctr" rtl="0">
                        <a:spcBef>
                          <a:spcPts val="0"/>
                        </a:spcBef>
                        <a:spcAft>
                          <a:spcPts val="1400"/>
                        </a:spcAft>
                      </a:pPr>
                      <a:r>
                        <a:rPr lang="en-US" sz="1200" b="1" kern="1400" dirty="0">
                          <a:solidFill>
                            <a:srgbClr val="000000"/>
                          </a:solidFill>
                          <a:effectLst/>
                          <a:latin typeface="Arial Narrow" panose="020B0606020202030204" pitchFamily="34" charset="0"/>
                        </a:rPr>
                        <a:t>Legislature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C149"/>
                    </a:solidFill>
                  </a:tcPr>
                </a:tc>
                <a:extLst>
                  <a:ext uri="{0D108BD9-81ED-4DB2-BD59-A6C34878D82A}">
                    <a16:rowId xmlns:a16="http://schemas.microsoft.com/office/drawing/2014/main" val="10000"/>
                  </a:ext>
                </a:extLst>
              </a:tr>
              <a:tr h="601579">
                <a:tc>
                  <a:txBody>
                    <a:bodyPr/>
                    <a:lstStyle/>
                    <a:p>
                      <a:pPr marR="0" indent="0" algn="ctr" rtl="0">
                        <a:spcBef>
                          <a:spcPts val="0"/>
                        </a:spcBef>
                        <a:spcAft>
                          <a:spcPts val="1400"/>
                        </a:spcAft>
                      </a:pPr>
                      <a:r>
                        <a:rPr lang="en-US" sz="1400" kern="1400" dirty="0">
                          <a:solidFill>
                            <a:srgbClr val="000000"/>
                          </a:solidFill>
                          <a:effectLst/>
                          <a:latin typeface="Arial Narrow" panose="020B0606020202030204" pitchFamily="34" charset="0"/>
                        </a:rPr>
                        <a:t>Minimum</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4000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2500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2500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500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200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7507">
                <a:tc>
                  <a:txBody>
                    <a:bodyPr/>
                    <a:lstStyle/>
                    <a:p>
                      <a:pPr marR="0" indent="0" algn="ctr" rtl="0">
                        <a:spcBef>
                          <a:spcPts val="0"/>
                        </a:spcBef>
                        <a:spcAft>
                          <a:spcPts val="1400"/>
                        </a:spcAft>
                      </a:pPr>
                      <a:r>
                        <a:rPr lang="en-US" sz="1400" kern="1400" dirty="0">
                          <a:solidFill>
                            <a:srgbClr val="000000"/>
                          </a:solidFill>
                          <a:effectLst/>
                          <a:latin typeface="Arial Narrow" panose="020B0606020202030204" pitchFamily="34" charset="0"/>
                        </a:rPr>
                        <a:t>Recommend20%</a:t>
                      </a:r>
                      <a:r>
                        <a:rPr lang="en-US" sz="1400" kern="1400" baseline="0" dirty="0">
                          <a:solidFill>
                            <a:srgbClr val="000000"/>
                          </a:solidFill>
                          <a:effectLst/>
                          <a:latin typeface="Arial Narrow" panose="020B0606020202030204" pitchFamily="34" charset="0"/>
                        </a:rPr>
                        <a:t> More**</a:t>
                      </a:r>
                      <a:endParaRPr lang="en-US" sz="1400" kern="1400" dirty="0">
                        <a:solidFill>
                          <a:srgbClr val="000000"/>
                        </a:solidFill>
                        <a:effectLst/>
                        <a:latin typeface="Arial Narrow" panose="020B0606020202030204" pitchFamily="34" charset="0"/>
                      </a:endParaRP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4800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3000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3000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1,800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600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Arial Narrow" panose="020B0606020202030204" pitchFamily="34" charset="0"/>
                        </a:rPr>
                        <a:t>240</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481" name="Control 30"/>
          <p:cNvSpPr>
            <a:spLocks noChangeArrowheads="1" noChangeShapeType="1"/>
          </p:cNvSpPr>
          <p:nvPr/>
        </p:nvSpPr>
        <p:spPr bwMode="auto">
          <a:xfrm>
            <a:off x="1604963" y="6845300"/>
            <a:ext cx="68548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en-US" altLang="en-US" sz="1800">
              <a:latin typeface="Garamond" pitchFamily="18" charset="0"/>
            </a:endParaRPr>
          </a:p>
        </p:txBody>
      </p:sp>
    </p:spTree>
  </p:cSld>
  <p:clrMapOvr>
    <a:masterClrMapping/>
  </p:clrMapOvr>
  <p:transition advTm="3995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17500" y="533400"/>
            <a:ext cx="8534400" cy="7620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$5 Qualifying Contributions</a:t>
            </a:r>
          </a:p>
        </p:txBody>
      </p:sp>
      <p:sp>
        <p:nvSpPr>
          <p:cNvPr id="2" name="Content Placeholder 1"/>
          <p:cNvSpPr>
            <a:spLocks noGrp="1"/>
          </p:cNvSpPr>
          <p:nvPr>
            <p:ph idx="1"/>
            <p:custDataLst>
              <p:tags r:id="rId2"/>
            </p:custDataLst>
          </p:nvPr>
        </p:nvSpPr>
        <p:spPr>
          <a:xfrm>
            <a:off x="1828800" y="1295400"/>
            <a:ext cx="5714999" cy="5105400"/>
          </a:xfrm>
        </p:spPr>
        <p:txBody>
          <a:bodyPr rtlCol="0">
            <a:normAutofit lnSpcReduction="10000"/>
          </a:bodyPr>
          <a:lstStyle/>
          <a:p>
            <a:pPr marL="274320" indent="-274320" eaLnBrk="1" fontAlgn="auto" hangingPunct="1">
              <a:spcAft>
                <a:spcPts val="0"/>
              </a:spcAft>
              <a:buFont typeface="Arial" pitchFamily="34" charset="0"/>
              <a:buChar char="•"/>
              <a:defRPr/>
            </a:pPr>
            <a:r>
              <a:rPr lang="en-US" sz="2000" dirty="0">
                <a:latin typeface="Arial Narrow" panose="020B0606020202030204" pitchFamily="34" charset="0"/>
              </a:rPr>
              <a:t>$5 exactly, cash or check made payable to the candidate’s campaign committee;</a:t>
            </a:r>
          </a:p>
          <a:p>
            <a:pPr marL="274320" indent="-274320" eaLnBrk="1" fontAlgn="auto" hangingPunct="1">
              <a:spcAft>
                <a:spcPts val="0"/>
              </a:spcAft>
              <a:buFont typeface="Arial" pitchFamily="34" charset="0"/>
              <a:buChar char="•"/>
              <a:defRPr/>
            </a:pPr>
            <a:r>
              <a:rPr lang="en-US" sz="2000" dirty="0">
                <a:latin typeface="Arial Narrow" panose="020B0606020202030204" pitchFamily="34" charset="0"/>
              </a:rPr>
              <a:t>Contributors:</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Registered voters in the district;</a:t>
            </a:r>
          </a:p>
          <a:p>
            <a:pPr marL="731520" lvl="2" indent="-182880" eaLnBrk="1" fontAlgn="auto" hangingPunct="1">
              <a:spcAft>
                <a:spcPts val="0"/>
              </a:spcAft>
              <a:buFont typeface="Arial" pitchFamily="34" charset="0"/>
              <a:buChar char="•"/>
              <a:defRPr/>
            </a:pPr>
            <a:r>
              <a:rPr lang="en-US" sz="2000" dirty="0">
                <a:latin typeface="Arial Narrow" panose="020B0606020202030204" pitchFamily="34" charset="0"/>
              </a:rPr>
              <a:t>May register person to vote, collect same day;</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From any party affiliation;</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Nothing of value can be exchanged for a contribution;</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Married couples: </a:t>
            </a:r>
          </a:p>
          <a:p>
            <a:pPr marL="731520" lvl="2" indent="-182880" eaLnBrk="1" fontAlgn="auto" hangingPunct="1">
              <a:spcAft>
                <a:spcPts val="0"/>
              </a:spcAft>
              <a:buFont typeface="Arial" pitchFamily="34" charset="0"/>
              <a:buChar char="•"/>
              <a:defRPr/>
            </a:pPr>
            <a:r>
              <a:rPr lang="en-US" sz="2000" dirty="0">
                <a:latin typeface="Arial Narrow" panose="020B0606020202030204" pitchFamily="34" charset="0"/>
              </a:rPr>
              <a:t>May give $10;</a:t>
            </a:r>
          </a:p>
          <a:p>
            <a:pPr marL="731520" lvl="2" indent="-182880" eaLnBrk="1" fontAlgn="auto" hangingPunct="1">
              <a:spcAft>
                <a:spcPts val="0"/>
              </a:spcAft>
              <a:buFont typeface="Arial" pitchFamily="34" charset="0"/>
              <a:buChar char="•"/>
              <a:defRPr/>
            </a:pPr>
            <a:r>
              <a:rPr lang="en-US" sz="2000" dirty="0">
                <a:latin typeface="Arial Narrow" panose="020B0606020202030204" pitchFamily="34" charset="0"/>
              </a:rPr>
              <a:t>Both must sign check; </a:t>
            </a:r>
          </a:p>
          <a:p>
            <a:pPr marL="731520" lvl="2" indent="-182880" eaLnBrk="1" fontAlgn="auto" hangingPunct="1">
              <a:spcAft>
                <a:spcPts val="0"/>
              </a:spcAft>
              <a:buFont typeface="Arial" pitchFamily="34" charset="0"/>
              <a:buChar char="•"/>
              <a:defRPr/>
            </a:pPr>
            <a:r>
              <a:rPr lang="en-US" sz="2000" dirty="0">
                <a:latin typeface="Arial Narrow" panose="020B0606020202030204" pitchFamily="34" charset="0"/>
              </a:rPr>
              <a:t>Submit separate forms;</a:t>
            </a:r>
          </a:p>
          <a:p>
            <a:pPr marL="274320" indent="-274320" eaLnBrk="1" fontAlgn="auto" hangingPunct="1">
              <a:spcAft>
                <a:spcPts val="0"/>
              </a:spcAft>
              <a:buFont typeface="Arial" pitchFamily="34" charset="0"/>
              <a:buChar char="•"/>
              <a:defRPr/>
            </a:pPr>
            <a:r>
              <a:rPr lang="en-US" sz="2000" dirty="0">
                <a:latin typeface="Arial Narrow" panose="020B0606020202030204" pitchFamily="34" charset="0"/>
              </a:rPr>
              <a:t>Solicited or Unsolicited:</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Solicitor must be eligible to register to vote;  </a:t>
            </a:r>
          </a:p>
          <a:p>
            <a:pPr lvl="1" indent="-182880" eaLnBrk="1" fontAlgn="auto" hangingPunct="1">
              <a:spcAft>
                <a:spcPts val="0"/>
              </a:spcAft>
              <a:buFont typeface="Arial" pitchFamily="34" charset="0"/>
              <a:buChar char="–"/>
              <a:defRPr/>
            </a:pPr>
            <a:r>
              <a:rPr lang="en-US" dirty="0">
                <a:latin typeface="Arial Narrow" panose="020B0606020202030204" pitchFamily="34" charset="0"/>
              </a:rPr>
              <a:t>Cannot be compensated to collect $5.</a:t>
            </a:r>
          </a:p>
          <a:p>
            <a:pPr marL="0" indent="0" eaLnBrk="1" fontAlgn="auto" hangingPunct="1">
              <a:spcAft>
                <a:spcPts val="0"/>
              </a:spcAft>
              <a:buFont typeface="Arial" pitchFamily="34" charset="0"/>
              <a:buNone/>
              <a:defRPr/>
            </a:pPr>
            <a:r>
              <a:rPr lang="en-US" sz="1500" dirty="0">
                <a:latin typeface="Arial Narrow" pitchFamily="34" charset="0"/>
              </a:rPr>
              <a:t>			</a:t>
            </a:r>
            <a:endParaRPr lang="en-US" sz="2000" dirty="0"/>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778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65100" y="259942"/>
            <a:ext cx="8839200" cy="10668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$5 Qualifying Contribution Forms</a:t>
            </a:r>
          </a:p>
        </p:txBody>
      </p:sp>
      <p:sp>
        <p:nvSpPr>
          <p:cNvPr id="15363" name="Content Placeholder 1"/>
          <p:cNvSpPr>
            <a:spLocks noGrp="1"/>
          </p:cNvSpPr>
          <p:nvPr>
            <p:ph sz="half" idx="1"/>
            <p:custDataLst>
              <p:tags r:id="rId2"/>
            </p:custDataLst>
          </p:nvPr>
        </p:nvSpPr>
        <p:spPr>
          <a:xfrm>
            <a:off x="3429000" y="1257300"/>
            <a:ext cx="5562600" cy="5427663"/>
          </a:xfrm>
        </p:spPr>
        <p:txBody>
          <a:bodyPr rtlCol="0">
            <a:normAutofit/>
          </a:bodyPr>
          <a:lstStyle/>
          <a:p>
            <a:pPr indent="-182880" eaLnBrk="1" fontAlgn="auto" hangingPunct="1">
              <a:spcAft>
                <a:spcPts val="0"/>
              </a:spcAft>
              <a:buFont typeface="Arial" pitchFamily="34" charset="0"/>
              <a:buChar char="•"/>
              <a:defRPr/>
            </a:pPr>
            <a:r>
              <a:rPr lang="en-US" altLang="en-US" sz="2000" dirty="0">
                <a:latin typeface="Arial Narrow" panose="020B0606020202030204" pitchFamily="34" charset="0"/>
              </a:rPr>
              <a:t>The Commission provides qualifying contribution forms to candidates free of charge</a:t>
            </a:r>
          </a:p>
          <a:p>
            <a:pPr lvl="1" indent="-182880" eaLnBrk="1" fontAlgn="auto" hangingPunct="1">
              <a:spcAft>
                <a:spcPts val="0"/>
              </a:spcAft>
              <a:buFont typeface="Arial" pitchFamily="34" charset="0"/>
              <a:buChar char="•"/>
              <a:defRPr/>
            </a:pPr>
            <a:r>
              <a:rPr lang="en-US" altLang="en-US" sz="1600" dirty="0">
                <a:latin typeface="Arial Narrow" panose="020B0606020202030204" pitchFamily="34" charset="0"/>
              </a:rPr>
              <a:t>Up to the recommended 20%</a:t>
            </a:r>
          </a:p>
          <a:p>
            <a:pPr indent="-182880" eaLnBrk="1" fontAlgn="auto" hangingPunct="1">
              <a:spcAft>
                <a:spcPts val="0"/>
              </a:spcAft>
              <a:buFont typeface="Arial" pitchFamily="34" charset="0"/>
              <a:buChar char="•"/>
              <a:defRPr/>
            </a:pPr>
            <a:r>
              <a:rPr lang="en-US" altLang="en-US" sz="2000" dirty="0">
                <a:latin typeface="Arial Narrow" panose="020B0606020202030204" pitchFamily="34" charset="0"/>
              </a:rPr>
              <a:t>Candidates may develop their own form, but it </a:t>
            </a:r>
            <a:r>
              <a:rPr lang="en-US" altLang="en-US" sz="2000" i="1" u="sng" dirty="0">
                <a:latin typeface="Arial Narrow" panose="020B0606020202030204" pitchFamily="34" charset="0"/>
              </a:rPr>
              <a:t>must be submitted for Commission approval prior to use</a:t>
            </a:r>
            <a:r>
              <a:rPr lang="en-US" altLang="en-US" sz="2000" u="sng" dirty="0">
                <a:latin typeface="Arial Narrow" panose="020B0606020202030204" pitchFamily="34" charset="0"/>
              </a:rPr>
              <a:t>. </a:t>
            </a:r>
          </a:p>
          <a:p>
            <a:pPr lvl="1" indent="-182880" eaLnBrk="1" fontAlgn="auto" hangingPunct="1">
              <a:spcAft>
                <a:spcPts val="0"/>
              </a:spcAft>
              <a:buFont typeface="Arial" pitchFamily="34" charset="0"/>
              <a:buChar char="•"/>
              <a:defRPr/>
            </a:pPr>
            <a:r>
              <a:rPr lang="en-US" altLang="en-US" sz="1800" dirty="0">
                <a:latin typeface="Arial Narrow" panose="020B0606020202030204" pitchFamily="34" charset="0"/>
              </a:rPr>
              <a:t>Forms shall include:</a:t>
            </a:r>
          </a:p>
          <a:p>
            <a:pPr marL="731520" lvl="2" indent="-182880" eaLnBrk="1" fontAlgn="auto" hangingPunct="1">
              <a:spcAft>
                <a:spcPts val="0"/>
              </a:spcAft>
              <a:buFont typeface="Arial" pitchFamily="34" charset="0"/>
              <a:buChar char="•"/>
              <a:defRPr/>
            </a:pPr>
            <a:r>
              <a:rPr lang="en-US" altLang="en-US" sz="1800" dirty="0">
                <a:latin typeface="Arial Narrow" panose="020B0606020202030204" pitchFamily="34" charset="0"/>
              </a:rPr>
              <a:t>printed name, </a:t>
            </a:r>
          </a:p>
          <a:p>
            <a:pPr marL="731520" lvl="2" indent="-182880" eaLnBrk="1" fontAlgn="auto" hangingPunct="1">
              <a:spcAft>
                <a:spcPts val="0"/>
              </a:spcAft>
              <a:buFont typeface="Arial" pitchFamily="34" charset="0"/>
              <a:buChar char="•"/>
              <a:defRPr/>
            </a:pPr>
            <a:r>
              <a:rPr lang="en-US" altLang="en-US" sz="1800" dirty="0">
                <a:latin typeface="Arial Narrow" panose="020B0606020202030204" pitchFamily="34" charset="0"/>
              </a:rPr>
              <a:t>registration address, </a:t>
            </a:r>
          </a:p>
          <a:p>
            <a:pPr marL="731520" lvl="2" indent="-182880" eaLnBrk="1" fontAlgn="auto" hangingPunct="1">
              <a:spcAft>
                <a:spcPts val="0"/>
              </a:spcAft>
              <a:buFont typeface="Arial" pitchFamily="34" charset="0"/>
              <a:buChar char="•"/>
              <a:defRPr/>
            </a:pPr>
            <a:r>
              <a:rPr lang="en-US" altLang="en-US" sz="1800" dirty="0">
                <a:latin typeface="Arial Narrow" panose="020B0606020202030204" pitchFamily="34" charset="0"/>
              </a:rPr>
              <a:t>signature of the contributor,</a:t>
            </a:r>
          </a:p>
          <a:p>
            <a:pPr marL="731520" lvl="2" indent="-182880" eaLnBrk="1" fontAlgn="auto" hangingPunct="1">
              <a:spcAft>
                <a:spcPts val="0"/>
              </a:spcAft>
              <a:buFont typeface="Arial" pitchFamily="34" charset="0"/>
              <a:buChar char="•"/>
              <a:defRPr/>
            </a:pPr>
            <a:r>
              <a:rPr lang="en-US" altLang="en-US" sz="1800" dirty="0">
                <a:latin typeface="Arial Narrow" panose="020B0606020202030204" pitchFamily="34" charset="0"/>
              </a:rPr>
              <a:t>contribution date, and </a:t>
            </a:r>
          </a:p>
          <a:p>
            <a:pPr marL="731520" lvl="2" indent="-182880" eaLnBrk="1" fontAlgn="auto" hangingPunct="1">
              <a:spcAft>
                <a:spcPts val="0"/>
              </a:spcAft>
              <a:buFont typeface="Arial" pitchFamily="34" charset="0"/>
              <a:buChar char="•"/>
              <a:defRPr/>
            </a:pPr>
            <a:r>
              <a:rPr lang="en-US" altLang="en-US" sz="1800" dirty="0">
                <a:latin typeface="Arial Narrow" panose="020B0606020202030204" pitchFamily="34" charset="0"/>
              </a:rPr>
              <a:t>solicitor information, if no solicitor then the candidate completes the section</a:t>
            </a:r>
            <a:r>
              <a:rPr lang="en-US" altLang="en-US" dirty="0">
                <a:latin typeface="Arial Narrow" panose="020B0606020202030204" pitchFamily="34" charset="0"/>
              </a:rPr>
              <a:t>.</a:t>
            </a:r>
          </a:p>
          <a:p>
            <a:pPr indent="-182880" eaLnBrk="1" fontAlgn="auto" hangingPunct="1">
              <a:spcAft>
                <a:spcPts val="0"/>
              </a:spcAft>
              <a:buFont typeface="Arial" pitchFamily="34" charset="0"/>
              <a:buChar char="•"/>
              <a:defRPr/>
            </a:pPr>
            <a:r>
              <a:rPr lang="en-US" altLang="en-US" sz="1800" dirty="0">
                <a:latin typeface="Arial Narrow" panose="020B0606020202030204" pitchFamily="34" charset="0"/>
              </a:rPr>
              <a:t>Original – for submission with the application for funding,</a:t>
            </a:r>
          </a:p>
          <a:p>
            <a:pPr indent="-182880" eaLnBrk="1" fontAlgn="auto" hangingPunct="1">
              <a:spcAft>
                <a:spcPts val="0"/>
              </a:spcAft>
              <a:buFont typeface="Arial" pitchFamily="34" charset="0"/>
              <a:buChar char="•"/>
              <a:defRPr/>
            </a:pPr>
            <a:r>
              <a:rPr lang="en-US" altLang="en-US" sz="1800" dirty="0">
                <a:latin typeface="Arial Narrow" panose="020B0606020202030204" pitchFamily="34" charset="0"/>
              </a:rPr>
              <a:t>1 copy for the candidate’s records, and,</a:t>
            </a:r>
          </a:p>
          <a:p>
            <a:pPr indent="-182880" eaLnBrk="1" fontAlgn="auto" hangingPunct="1">
              <a:spcAft>
                <a:spcPts val="0"/>
              </a:spcAft>
              <a:buFont typeface="Arial" pitchFamily="34" charset="0"/>
              <a:buChar char="•"/>
              <a:defRPr/>
            </a:pPr>
            <a:r>
              <a:rPr lang="en-US" altLang="en-US" sz="1800" dirty="0">
                <a:latin typeface="Arial Narrow" panose="020B0606020202030204" pitchFamily="34" charset="0"/>
              </a:rPr>
              <a:t>1 copy given to the contributor. </a:t>
            </a:r>
          </a:p>
        </p:txBody>
      </p:sp>
      <p:pic>
        <p:nvPicPr>
          <p:cNvPr id="1026" name="Picture 2"/>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81001" y="1524000"/>
            <a:ext cx="2895599" cy="4384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4859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04800" y="293688"/>
            <a:ext cx="8534400" cy="1219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$5 Qual. Contributions &amp; E-</a:t>
            </a:r>
            <a:r>
              <a:rPr lang="en-US" b="1" dirty="0" err="1">
                <a:solidFill>
                  <a:schemeClr val="tx1"/>
                </a:solidFill>
                <a:latin typeface="Gotham Book" pitchFamily="50" charset="0"/>
                <a:cs typeface="Gotham Book" pitchFamily="50" charset="0"/>
              </a:rPr>
              <a:t>Qual</a:t>
            </a:r>
            <a:endParaRPr lang="en-US" b="1" dirty="0">
              <a:solidFill>
                <a:schemeClr val="tx1"/>
              </a:solidFill>
              <a:latin typeface="Gotham Book" pitchFamily="50" charset="0"/>
              <a:cs typeface="Gotham Book" pitchFamily="50" charset="0"/>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l="25052" t="10185" r="25104" b="17963"/>
          <a:stretch>
            <a:fillRect/>
          </a:stretch>
        </p:blipFill>
        <p:spPr bwMode="auto">
          <a:xfrm>
            <a:off x="317863" y="1828800"/>
            <a:ext cx="396240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80263" y="1752600"/>
            <a:ext cx="4800600" cy="3970318"/>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dirty="0">
                <a:latin typeface="Arial Narrow" panose="020B0606020202030204" pitchFamily="34" charset="0"/>
                <a:cs typeface="+mn-cs"/>
              </a:rPr>
              <a:t>Optional method of collecting petition signatures and $5 Qualifying Contributions. </a:t>
            </a:r>
          </a:p>
          <a:p>
            <a:pPr marL="285750" indent="-285750" fontAlgn="auto">
              <a:spcBef>
                <a:spcPts val="0"/>
              </a:spcBef>
              <a:spcAft>
                <a:spcPts val="0"/>
              </a:spcAft>
              <a:buFont typeface="Arial" pitchFamily="34" charset="0"/>
              <a:buChar char="•"/>
              <a:defRPr/>
            </a:pPr>
            <a:endParaRPr lang="en-US" dirty="0">
              <a:latin typeface="Arial Narrow" panose="020B0606020202030204" pitchFamily="34" charset="0"/>
              <a:cs typeface="+mn-cs"/>
            </a:endParaRPr>
          </a:p>
          <a:p>
            <a:pPr marL="285750" indent="-285750" fontAlgn="auto">
              <a:spcBef>
                <a:spcPts val="0"/>
              </a:spcBef>
              <a:spcAft>
                <a:spcPts val="0"/>
              </a:spcAft>
              <a:buFont typeface="Arial" pitchFamily="34" charset="0"/>
              <a:buChar char="•"/>
              <a:defRPr/>
            </a:pPr>
            <a:r>
              <a:rPr lang="en-US" dirty="0">
                <a:latin typeface="Arial Narrow" panose="020B0606020202030204" pitchFamily="34" charset="0"/>
                <a:cs typeface="+mn-cs"/>
              </a:rPr>
              <a:t>Accessible through the Secretary of State’s candidate portal. </a:t>
            </a:r>
          </a:p>
          <a:p>
            <a:pPr marL="285750" indent="-285750" fontAlgn="auto">
              <a:spcBef>
                <a:spcPts val="0"/>
              </a:spcBef>
              <a:spcAft>
                <a:spcPts val="0"/>
              </a:spcAft>
              <a:buFont typeface="Arial" pitchFamily="34" charset="0"/>
              <a:buChar char="•"/>
              <a:defRPr/>
            </a:pPr>
            <a:endParaRPr lang="en-US" dirty="0">
              <a:latin typeface="Arial Narrow" panose="020B0606020202030204" pitchFamily="34" charset="0"/>
              <a:cs typeface="+mn-cs"/>
            </a:endParaRPr>
          </a:p>
          <a:p>
            <a:pPr marL="285750" indent="-285750" fontAlgn="auto">
              <a:spcBef>
                <a:spcPts val="0"/>
              </a:spcBef>
              <a:spcAft>
                <a:spcPts val="0"/>
              </a:spcAft>
              <a:buFont typeface="Arial" pitchFamily="34" charset="0"/>
              <a:buChar char="•"/>
              <a:defRPr/>
            </a:pPr>
            <a:r>
              <a:rPr lang="en-US" dirty="0">
                <a:latin typeface="Arial Narrow" panose="020B0606020202030204" pitchFamily="34" charset="0"/>
                <a:cs typeface="+mn-cs"/>
              </a:rPr>
              <a:t>A candidate may collect all of their $5 qualifying contributions through E-Qual.</a:t>
            </a:r>
          </a:p>
          <a:p>
            <a:pPr fontAlgn="auto">
              <a:spcBef>
                <a:spcPts val="0"/>
              </a:spcBef>
              <a:spcAft>
                <a:spcPts val="0"/>
              </a:spcAft>
              <a:defRPr/>
            </a:pPr>
            <a:endParaRPr lang="en-US" dirty="0">
              <a:latin typeface="Arial Narrow" panose="020B0606020202030204" pitchFamily="34" charset="0"/>
              <a:cs typeface="+mn-cs"/>
            </a:endParaRPr>
          </a:p>
          <a:p>
            <a:pPr marL="285750" indent="-285750" fontAlgn="auto">
              <a:spcBef>
                <a:spcPts val="0"/>
              </a:spcBef>
              <a:spcAft>
                <a:spcPts val="0"/>
              </a:spcAft>
              <a:buFont typeface="Arial" pitchFamily="34" charset="0"/>
              <a:buChar char="•"/>
              <a:defRPr/>
            </a:pPr>
            <a:r>
              <a:rPr lang="en-US" dirty="0">
                <a:latin typeface="Arial Narrow" panose="020B0606020202030204" pitchFamily="34" charset="0"/>
                <a:cs typeface="+mn-cs"/>
              </a:rPr>
              <a:t>Candidates will need to set up an electronic payment account.</a:t>
            </a:r>
          </a:p>
          <a:p>
            <a:pPr marL="742950" lvl="1" indent="-285750" fontAlgn="auto">
              <a:spcBef>
                <a:spcPts val="0"/>
              </a:spcBef>
              <a:spcAft>
                <a:spcPts val="0"/>
              </a:spcAft>
              <a:buFont typeface="Arial" pitchFamily="34" charset="0"/>
              <a:buChar char="•"/>
              <a:defRPr/>
            </a:pPr>
            <a:r>
              <a:rPr lang="en-US" dirty="0">
                <a:latin typeface="Arial Narrow" panose="020B0606020202030204" pitchFamily="34" charset="0"/>
                <a:cs typeface="+mn-cs"/>
              </a:rPr>
              <a:t>Candidates should refer to the E-Qual User Manual when establishing the campaign’s payment account, available at azsos.gov.</a:t>
            </a:r>
            <a:endParaRPr lang="en-US" b="1" dirty="0">
              <a:latin typeface="Arial Narrow" panose="020B0606020202030204" pitchFamily="34" charset="0"/>
              <a:cs typeface="+mn-cs"/>
            </a:endParaRP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778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431800"/>
            <a:ext cx="9169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400" y="407988"/>
            <a:ext cx="9169400" cy="125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85800" y="3200400"/>
            <a:ext cx="8153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Title 3"/>
          <p:cNvSpPr>
            <a:spLocks noGrp="1"/>
          </p:cNvSpPr>
          <p:nvPr>
            <p:ph type="title"/>
            <p:custDataLst>
              <p:tags r:id="rId1"/>
            </p:custDataLst>
          </p:nvPr>
        </p:nvSpPr>
        <p:spPr bwMode="auto">
          <a:xfrm>
            <a:off x="255588" y="3276600"/>
            <a:ext cx="8607425" cy="2130425"/>
          </a:xfrm>
        </p:spPr>
        <p:txBody>
          <a:bodyPr wrap="square" numCol="1" anchorCtr="0" compatLnSpc="1">
            <a:prstTxWarp prst="textNoShape">
              <a:avLst/>
            </a:prstTxWarp>
            <a:noAutofit/>
          </a:bodyPr>
          <a:lstStyle/>
          <a:p>
            <a:pPr algn="r" eaLnBrk="1" fontAlgn="auto" hangingPunct="1">
              <a:spcAft>
                <a:spcPts val="0"/>
              </a:spcAft>
              <a:defRPr/>
            </a:pPr>
            <a:br>
              <a:rPr lang="en-US" altLang="en-US" sz="4400" i="1" cap="none" dirty="0">
                <a:solidFill>
                  <a:schemeClr val="bg1"/>
                </a:solidFill>
                <a:latin typeface="Gotham Book" pitchFamily="50" charset="0"/>
                <a:cs typeface="Gotham Book" pitchFamily="50" charset="0"/>
              </a:rPr>
            </a:br>
            <a:r>
              <a:rPr lang="en-US" altLang="en-US" sz="4400" i="1" cap="none" dirty="0">
                <a:solidFill>
                  <a:schemeClr val="bg1"/>
                </a:solidFill>
                <a:latin typeface="Gotham Book" pitchFamily="50" charset="0"/>
                <a:cs typeface="Gotham Book" pitchFamily="50" charset="0"/>
              </a:rPr>
              <a:t>CLEAN ELECTIONS FUNDING</a:t>
            </a:r>
            <a:br>
              <a:rPr lang="en-US" altLang="en-US" sz="5400" i="1" cap="none" dirty="0">
                <a:solidFill>
                  <a:schemeClr val="bg1"/>
                </a:solidFill>
                <a:latin typeface="Gotham Book" pitchFamily="50" charset="0"/>
                <a:cs typeface="Gotham Book" pitchFamily="50" charset="0"/>
              </a:rPr>
            </a:br>
            <a:r>
              <a:rPr lang="en-US" altLang="en-US" sz="4400" cap="none" dirty="0">
                <a:solidFill>
                  <a:schemeClr val="bg1"/>
                </a:solidFill>
                <a:latin typeface="Gotham Book" pitchFamily="50" charset="0"/>
                <a:cs typeface="Gotham Book" pitchFamily="50" charset="0"/>
              </a:rPr>
              <a:t>Applying And </a:t>
            </a:r>
            <a:br>
              <a:rPr lang="en-US" altLang="en-US" sz="4400" cap="none" dirty="0">
                <a:solidFill>
                  <a:schemeClr val="bg1"/>
                </a:solidFill>
                <a:latin typeface="Gotham Book" pitchFamily="50" charset="0"/>
                <a:cs typeface="Gotham Book" pitchFamily="50" charset="0"/>
              </a:rPr>
            </a:br>
            <a:r>
              <a:rPr lang="en-US" altLang="en-US" sz="4400" cap="none" dirty="0">
                <a:solidFill>
                  <a:schemeClr val="bg1"/>
                </a:solidFill>
                <a:latin typeface="Gotham Book" pitchFamily="50" charset="0"/>
                <a:cs typeface="Gotham Book" pitchFamily="50" charset="0"/>
              </a:rPr>
              <a:t>Qualifying </a:t>
            </a:r>
            <a:br>
              <a:rPr lang="en-US" altLang="en-US" cap="none" dirty="0">
                <a:solidFill>
                  <a:schemeClr val="bg1"/>
                </a:solidFill>
                <a:latin typeface="Gotham Book" pitchFamily="50" charset="0"/>
                <a:cs typeface="Gotham Book" pitchFamily="50" charset="0"/>
              </a:rPr>
            </a:br>
            <a:endParaRPr lang="en-US" altLang="en-US" i="1" cap="none" dirty="0">
              <a:solidFill>
                <a:schemeClr val="bg1"/>
              </a:solidFill>
              <a:latin typeface="Gotham Book" pitchFamily="50" charset="0"/>
              <a:cs typeface="Gotham Book" pitchFamily="50" charset="0"/>
            </a:endParaRPr>
          </a:p>
        </p:txBody>
      </p:sp>
    </p:spTree>
  </p:cSld>
  <p:clrMapOvr>
    <a:masterClrMapping/>
  </p:clrMapOvr>
  <p:transition advTm="443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304800"/>
            <a:ext cx="8345488" cy="10668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W-9 Vendor Application Form</a:t>
            </a:r>
          </a:p>
        </p:txBody>
      </p:sp>
      <p:sp>
        <p:nvSpPr>
          <p:cNvPr id="23555" name="Content Placeholder 1"/>
          <p:cNvSpPr>
            <a:spLocks noGrp="1"/>
          </p:cNvSpPr>
          <p:nvPr>
            <p:ph sz="half" idx="1"/>
            <p:custDataLst>
              <p:tags r:id="rId2"/>
            </p:custDataLst>
          </p:nvPr>
        </p:nvSpPr>
        <p:spPr>
          <a:xfrm>
            <a:off x="3429000" y="1524000"/>
            <a:ext cx="5410200" cy="3733800"/>
          </a:xfrm>
        </p:spPr>
        <p:txBody>
          <a:bodyPr/>
          <a:lstStyle/>
          <a:p>
            <a:pPr eaLnBrk="1" hangingPunct="1"/>
            <a:r>
              <a:rPr lang="en-US" altLang="en-US" sz="2000" dirty="0">
                <a:latin typeface="Arial Narrow" pitchFamily="34" charset="0"/>
              </a:rPr>
              <a:t>Fill out an Arizona W-9 Form and return form to the Commission office.</a:t>
            </a:r>
          </a:p>
          <a:p>
            <a:pPr lvl="1" eaLnBrk="1" hangingPunct="1"/>
            <a:r>
              <a:rPr lang="en-US" altLang="en-US" sz="2000" dirty="0">
                <a:latin typeface="Arial Narrow" pitchFamily="34" charset="0"/>
              </a:rPr>
              <a:t>Form available online: </a:t>
            </a:r>
            <a:r>
              <a:rPr lang="en-US" sz="2000" dirty="0">
                <a:hlinkClick r:id="rId5"/>
              </a:rPr>
              <a:t>GAO-W-9 State of Arizona Substitute W-9.pdf (az.gov)</a:t>
            </a:r>
            <a:r>
              <a:rPr lang="en-US" altLang="en-US" sz="2000" dirty="0">
                <a:latin typeface="Arial Narrow" pitchFamily="34" charset="0"/>
              </a:rPr>
              <a:t>This form designates the candidate as a vendor and allows the Commission to process a check once the candidate is approved for funding.</a:t>
            </a:r>
          </a:p>
          <a:p>
            <a:pPr eaLnBrk="1" hangingPunct="1"/>
            <a:endParaRPr lang="en-US" altLang="en-US" sz="2000" dirty="0"/>
          </a:p>
        </p:txBody>
      </p:sp>
      <p:pic>
        <p:nvPicPr>
          <p:cNvPr id="5" name="Picture 5"/>
          <p:cNvPicPr>
            <a:picLocks noChangeAspect="1" noChangeArrowheads="1"/>
          </p:cNvPicPr>
          <p:nvPr>
            <p:custDataLst>
              <p:tags r:id="rId3"/>
            </p:custDataLst>
          </p:nvPr>
        </p:nvPicPr>
        <p:blipFill>
          <a:blip r:embed="rId6" cstate="print"/>
          <a:srcRect/>
          <a:stretch>
            <a:fillRect/>
          </a:stretch>
        </p:blipFill>
        <p:spPr bwMode="auto">
          <a:xfrm>
            <a:off x="381000" y="1447800"/>
            <a:ext cx="3048000" cy="4161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685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24090"/>
            <a:ext cx="8293100" cy="1176110"/>
          </a:xfrm>
        </p:spPr>
        <p:txBody>
          <a:bodyPr>
            <a:norm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Workshop Overview</a:t>
            </a:r>
          </a:p>
        </p:txBody>
      </p:sp>
      <p:sp>
        <p:nvSpPr>
          <p:cNvPr id="3" name="Content Placeholder 2"/>
          <p:cNvSpPr>
            <a:spLocks noGrp="1"/>
          </p:cNvSpPr>
          <p:nvPr>
            <p:ph idx="1"/>
          </p:nvPr>
        </p:nvSpPr>
        <p:spPr>
          <a:xfrm>
            <a:off x="914400" y="1524000"/>
            <a:ext cx="7162800" cy="4648200"/>
          </a:xfrm>
        </p:spPr>
        <p:txBody>
          <a:bodyPr rtlCol="0">
            <a:normAutofit lnSpcReduction="10000"/>
          </a:bodyPr>
          <a:lstStyle/>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Arizona Citizens Clean Elections Act</a:t>
            </a:r>
          </a:p>
          <a:p>
            <a:pPr marL="0" indent="0" eaLnBrk="1" fontAlgn="auto" hangingPunct="1">
              <a:spcBef>
                <a:spcPts val="0"/>
              </a:spcBef>
              <a:spcAft>
                <a:spcPts val="0"/>
              </a:spcAft>
              <a:buNone/>
              <a:defRPr/>
            </a:pPr>
            <a:endParaRPr lang="en-US" dirty="0">
              <a:latin typeface="Arial Narrow" panose="020B0606020202030204" pitchFamily="34" charset="0"/>
              <a:cs typeface="Gotham Book" pitchFamily="50" charset="0"/>
            </a:endParaRPr>
          </a:p>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Arizona Election Basics</a:t>
            </a:r>
          </a:p>
          <a:p>
            <a:pPr marL="0" indent="0" eaLnBrk="1" fontAlgn="auto" hangingPunct="1">
              <a:spcBef>
                <a:spcPts val="0"/>
              </a:spcBef>
              <a:spcAft>
                <a:spcPts val="0"/>
              </a:spcAft>
              <a:buNone/>
              <a:defRPr/>
            </a:pPr>
            <a:endParaRPr lang="en-US" dirty="0">
              <a:latin typeface="Arial Narrow" panose="020B0606020202030204" pitchFamily="34" charset="0"/>
              <a:cs typeface="Gotham Book" pitchFamily="50" charset="0"/>
            </a:endParaRPr>
          </a:p>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$5 Qualifying Contributions</a:t>
            </a:r>
          </a:p>
          <a:p>
            <a:pPr marL="0" indent="0" eaLnBrk="1" fontAlgn="auto" hangingPunct="1">
              <a:spcBef>
                <a:spcPts val="0"/>
              </a:spcBef>
              <a:spcAft>
                <a:spcPts val="0"/>
              </a:spcAft>
              <a:buNone/>
              <a:defRPr/>
            </a:pPr>
            <a:endParaRPr lang="en-US" dirty="0">
              <a:latin typeface="Arial Narrow" panose="020B0606020202030204" pitchFamily="34" charset="0"/>
              <a:cs typeface="Gotham Book" pitchFamily="50" charset="0"/>
            </a:endParaRPr>
          </a:p>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Clean Elections Funding: Applying and Qualifying</a:t>
            </a:r>
          </a:p>
          <a:p>
            <a:pPr marL="0" indent="0" eaLnBrk="1" fontAlgn="auto" hangingPunct="1">
              <a:spcBef>
                <a:spcPts val="0"/>
              </a:spcBef>
              <a:spcAft>
                <a:spcPts val="0"/>
              </a:spcAft>
              <a:buNone/>
              <a:defRPr/>
            </a:pPr>
            <a:endParaRPr lang="en-US" dirty="0">
              <a:latin typeface="Arial Narrow" panose="020B0606020202030204" pitchFamily="34" charset="0"/>
              <a:cs typeface="Gotham Book" pitchFamily="50" charset="0"/>
            </a:endParaRPr>
          </a:p>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Campaign Finance: Reporting Requirements, Contributions, Expenditures, and Usage of Funds</a:t>
            </a:r>
          </a:p>
          <a:p>
            <a:pPr marL="0" indent="0" eaLnBrk="1" fontAlgn="auto" hangingPunct="1">
              <a:spcBef>
                <a:spcPts val="0"/>
              </a:spcBef>
              <a:spcAft>
                <a:spcPts val="0"/>
              </a:spcAft>
              <a:buNone/>
              <a:defRPr/>
            </a:pPr>
            <a:endParaRPr lang="en-US" dirty="0">
              <a:latin typeface="Arial Narrow" panose="020B0606020202030204" pitchFamily="34" charset="0"/>
              <a:cs typeface="Gotham Book" pitchFamily="50" charset="0"/>
            </a:endParaRPr>
          </a:p>
          <a:p>
            <a:pPr marL="182880" indent="-182880" eaLnBrk="1" fontAlgn="auto" hangingPunct="1">
              <a:spcBef>
                <a:spcPts val="0"/>
              </a:spcBef>
              <a:spcAft>
                <a:spcPts val="0"/>
              </a:spcAft>
              <a:buFont typeface="Arial" pitchFamily="34" charset="0"/>
              <a:buChar char="•"/>
              <a:defRPr/>
            </a:pPr>
            <a:r>
              <a:rPr lang="en-US" dirty="0">
                <a:latin typeface="Arial Narrow" panose="020B0606020202030204" pitchFamily="34" charset="0"/>
                <a:cs typeface="Gotham Book" pitchFamily="50" charset="0"/>
              </a:rPr>
              <a:t>Voter Education: Candidate Statement Pamphlets, Debates, and Commission Tools</a:t>
            </a:r>
          </a:p>
          <a:p>
            <a:pPr marL="182880" indent="-182880" eaLnBrk="1" fontAlgn="auto" hangingPunct="1">
              <a:spcBef>
                <a:spcPts val="0"/>
              </a:spcBef>
              <a:spcAft>
                <a:spcPts val="0"/>
              </a:spcAft>
              <a:buFont typeface="Arial" pitchFamily="34" charset="0"/>
              <a:buChar char="•"/>
              <a:defRPr/>
            </a:pPr>
            <a:endParaRPr lang="en-US" dirty="0">
              <a:latin typeface="Arial Narrow" panose="020B060602020203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7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D1EB-BC62-4AE9-BFD5-D867EFBD3965}"/>
              </a:ext>
            </a:extLst>
          </p:cNvPr>
          <p:cNvSpPr>
            <a:spLocks noGrp="1"/>
          </p:cNvSpPr>
          <p:nvPr>
            <p:ph type="title"/>
          </p:nvPr>
        </p:nvSpPr>
        <p:spPr/>
        <p:txBody>
          <a:bodyPr/>
          <a:lstStyle/>
          <a:p>
            <a:pPr algn="ctr"/>
            <a:r>
              <a:rPr lang="en-US" b="1" dirty="0">
                <a:solidFill>
                  <a:schemeClr val="tx1"/>
                </a:solidFill>
              </a:rPr>
              <a:t>ACH Form – Direct Deposit </a:t>
            </a:r>
          </a:p>
        </p:txBody>
      </p:sp>
      <p:pic>
        <p:nvPicPr>
          <p:cNvPr id="4" name="Content Placeholder 3">
            <a:extLst>
              <a:ext uri="{FF2B5EF4-FFF2-40B4-BE49-F238E27FC236}">
                <a16:creationId xmlns:a16="http://schemas.microsoft.com/office/drawing/2014/main" id="{F287F4E5-30AE-4E09-96A8-9FDCF50271B5}"/>
              </a:ext>
            </a:extLst>
          </p:cNvPr>
          <p:cNvPicPr>
            <a:picLocks noGrp="1" noChangeAspect="1"/>
          </p:cNvPicPr>
          <p:nvPr>
            <p:ph idx="1"/>
          </p:nvPr>
        </p:nvPicPr>
        <p:blipFill>
          <a:blip r:embed="rId2"/>
          <a:stretch>
            <a:fillRect/>
          </a:stretch>
        </p:blipFill>
        <p:spPr>
          <a:xfrm>
            <a:off x="304800" y="1524000"/>
            <a:ext cx="3710608" cy="4876800"/>
          </a:xfrm>
          <a:prstGeom prst="rect">
            <a:avLst/>
          </a:prstGeom>
        </p:spPr>
      </p:pic>
      <p:sp>
        <p:nvSpPr>
          <p:cNvPr id="5" name="TextBox 4">
            <a:extLst>
              <a:ext uri="{FF2B5EF4-FFF2-40B4-BE49-F238E27FC236}">
                <a16:creationId xmlns:a16="http://schemas.microsoft.com/office/drawing/2014/main" id="{AB62D1C8-467B-4E24-B386-BDE116CB7430}"/>
              </a:ext>
            </a:extLst>
          </p:cNvPr>
          <p:cNvSpPr txBox="1"/>
          <p:nvPr/>
        </p:nvSpPr>
        <p:spPr>
          <a:xfrm>
            <a:off x="4648200" y="1774336"/>
            <a:ext cx="3886200" cy="4401205"/>
          </a:xfrm>
          <a:prstGeom prst="rect">
            <a:avLst/>
          </a:prstGeom>
          <a:noFill/>
        </p:spPr>
        <p:txBody>
          <a:bodyPr wrap="square" rtlCol="0">
            <a:spAutoFit/>
          </a:bodyPr>
          <a:lstStyle/>
          <a:p>
            <a:pPr marL="457200" indent="-457200">
              <a:buClr>
                <a:schemeClr val="accent6"/>
              </a:buClr>
              <a:buFont typeface="Arial" panose="020B0604020202020204" pitchFamily="34" charset="0"/>
              <a:buChar char="•"/>
            </a:pPr>
            <a:r>
              <a:rPr lang="en-US" sz="2800" dirty="0">
                <a:latin typeface="+mj-lt"/>
              </a:rPr>
              <a:t>Fill out this form and return it to the Commission. This allows Commission staff the ability to track it and ensure it is processed in a timely manner. </a:t>
            </a:r>
          </a:p>
          <a:p>
            <a:pPr marL="457200" indent="-457200">
              <a:buClr>
                <a:schemeClr val="accent6"/>
              </a:buClr>
              <a:buFont typeface="Arial" panose="020B0604020202020204" pitchFamily="34" charset="0"/>
              <a:buChar char="•"/>
            </a:pPr>
            <a:r>
              <a:rPr lang="en-US" sz="2800" dirty="0">
                <a:latin typeface="+mj-lt"/>
              </a:rPr>
              <a:t>Hard copy checks are no longer used. </a:t>
            </a:r>
          </a:p>
        </p:txBody>
      </p:sp>
    </p:spTree>
    <p:extLst>
      <p:ext uri="{BB962C8B-B14F-4D97-AF65-F5344CB8AC3E}">
        <p14:creationId xmlns:p14="http://schemas.microsoft.com/office/powerpoint/2010/main" val="208247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228600" y="609600"/>
            <a:ext cx="8686800" cy="838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Prior to Applying for Funding</a:t>
            </a:r>
          </a:p>
        </p:txBody>
      </p:sp>
      <p:sp>
        <p:nvSpPr>
          <p:cNvPr id="24579" name="Content Placeholder 5"/>
          <p:cNvSpPr>
            <a:spLocks noGrp="1"/>
          </p:cNvSpPr>
          <p:nvPr>
            <p:ph idx="1"/>
            <p:custDataLst>
              <p:tags r:id="rId2"/>
            </p:custDataLst>
          </p:nvPr>
        </p:nvSpPr>
        <p:spPr>
          <a:xfrm>
            <a:off x="1676400" y="1524000"/>
            <a:ext cx="5715000" cy="4876800"/>
          </a:xfrm>
        </p:spPr>
        <p:txBody>
          <a:bodyPr/>
          <a:lstStyle/>
          <a:p>
            <a:pPr eaLnBrk="1" hangingPunct="1"/>
            <a:r>
              <a:rPr lang="en-US" altLang="en-US" sz="2000" dirty="0">
                <a:latin typeface="Arial Narrow" pitchFamily="34" charset="0"/>
              </a:rPr>
              <a:t>Collect at least 20% more qualifying forms than required</a:t>
            </a:r>
          </a:p>
          <a:p>
            <a:pPr eaLnBrk="1" hangingPunct="1"/>
            <a:r>
              <a:rPr lang="en-US" altLang="en-US" sz="2000" dirty="0">
                <a:latin typeface="Arial Narrow" pitchFamily="34" charset="0"/>
              </a:rPr>
              <a:t>Verify the $5 qualifying forms before submitting them </a:t>
            </a:r>
          </a:p>
          <a:p>
            <a:pPr lvl="1" eaLnBrk="1" hangingPunct="1"/>
            <a:r>
              <a:rPr lang="en-US" altLang="en-US" dirty="0">
                <a:latin typeface="Arial Narrow" pitchFamily="34" charset="0"/>
              </a:rPr>
              <a:t>The County Recorders offer access to the Voter Registration Database for verification</a:t>
            </a:r>
          </a:p>
          <a:p>
            <a:pPr lvl="1" eaLnBrk="1" hangingPunct="1"/>
            <a:r>
              <a:rPr lang="en-US" altLang="en-US" dirty="0">
                <a:latin typeface="Arial Narrow" pitchFamily="34" charset="0"/>
              </a:rPr>
              <a:t>Verify the forms are:</a:t>
            </a:r>
          </a:p>
          <a:p>
            <a:pPr lvl="2" eaLnBrk="1" hangingPunct="1"/>
            <a:r>
              <a:rPr lang="en-US" altLang="en-US" sz="2000" dirty="0">
                <a:latin typeface="Arial Narrow" pitchFamily="34" charset="0"/>
              </a:rPr>
              <a:t>Signed</a:t>
            </a:r>
          </a:p>
          <a:p>
            <a:pPr lvl="2" eaLnBrk="1" hangingPunct="1"/>
            <a:r>
              <a:rPr lang="en-US" altLang="en-US" sz="2000" dirty="0">
                <a:latin typeface="Arial Narrow" pitchFamily="34" charset="0"/>
              </a:rPr>
              <a:t>Dated</a:t>
            </a:r>
          </a:p>
          <a:p>
            <a:pPr lvl="2" eaLnBrk="1" hangingPunct="1"/>
            <a:r>
              <a:rPr lang="en-US" altLang="en-US" sz="2000" dirty="0">
                <a:latin typeface="Arial Narrow" pitchFamily="34" charset="0"/>
              </a:rPr>
              <a:t>Person is registered to vote in the district</a:t>
            </a:r>
          </a:p>
          <a:p>
            <a:pPr marL="547687" lvl="2" indent="0" eaLnBrk="1" hangingPunct="1">
              <a:buNone/>
            </a:pPr>
            <a:endParaRPr lang="en-US" altLang="en-US" sz="2000" dirty="0">
              <a:latin typeface="Arial Narrow" pitchFamily="34" charset="0"/>
            </a:endParaRPr>
          </a:p>
          <a:p>
            <a:pPr eaLnBrk="1" hangingPunct="1"/>
            <a:r>
              <a:rPr lang="en-US" altLang="en-US" sz="2000" b="1" i="1" dirty="0">
                <a:latin typeface="Arial Narrow" pitchFamily="34" charset="0"/>
              </a:rPr>
              <a:t>Remember the Deadline! Don’t Procrastinate! </a:t>
            </a:r>
          </a:p>
          <a:p>
            <a:pPr lvl="1" eaLnBrk="1" hangingPunct="1"/>
            <a:r>
              <a:rPr lang="en-US" altLang="en-US" dirty="0">
                <a:latin typeface="Arial Narrow" pitchFamily="34" charset="0"/>
              </a:rPr>
              <a:t>Last day to submit contributions to Secretary of State’s Office </a:t>
            </a:r>
            <a:r>
              <a:rPr lang="en-US" altLang="en-US" u="sng" dirty="0">
                <a:solidFill>
                  <a:srgbClr val="FF0000"/>
                </a:solidFill>
                <a:latin typeface="Arial Narrow" pitchFamily="34" charset="0"/>
              </a:rPr>
              <a:t>August 4, 2026 at 5:00 p.m.</a:t>
            </a:r>
            <a:endParaRPr lang="en-US" altLang="en-US" dirty="0">
              <a:latin typeface="Arial Narrow" pitchFamily="34" charset="0"/>
            </a:endParaRPr>
          </a:p>
          <a:p>
            <a:pPr lvl="1" eaLnBrk="1" hangingPunct="1"/>
            <a:endParaRPr lang="en-US" altLang="en-US" dirty="0">
              <a:latin typeface="Arial Narrow" pitchFamily="34" charset="0"/>
            </a:endParaRPr>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003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457200"/>
            <a:ext cx="80010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Contents of Filing for Funding</a:t>
            </a:r>
          </a:p>
        </p:txBody>
      </p:sp>
      <p:sp>
        <p:nvSpPr>
          <p:cNvPr id="21506" name="Content Placeholder 1"/>
          <p:cNvSpPr>
            <a:spLocks noGrp="1"/>
          </p:cNvSpPr>
          <p:nvPr>
            <p:ph idx="1"/>
            <p:custDataLst>
              <p:tags r:id="rId2"/>
            </p:custDataLst>
          </p:nvPr>
        </p:nvSpPr>
        <p:spPr>
          <a:xfrm>
            <a:off x="609600" y="1219200"/>
            <a:ext cx="7924800" cy="5486400"/>
          </a:xfrm>
        </p:spPr>
        <p:txBody>
          <a:bodyPr rtlCol="0">
            <a:normAutofit/>
          </a:bodyPr>
          <a:lstStyle/>
          <a:p>
            <a:pPr marL="182880" indent="-182880" eaLnBrk="1" fontAlgn="auto" hangingPunct="1">
              <a:spcBef>
                <a:spcPts val="0"/>
              </a:spcBef>
              <a:spcAft>
                <a:spcPts val="0"/>
              </a:spcAft>
              <a:buFont typeface="Arial" pitchFamily="34" charset="0"/>
              <a:buChar char="•"/>
              <a:defRPr/>
            </a:pPr>
            <a:r>
              <a:rPr lang="en-US" altLang="en-US" dirty="0">
                <a:latin typeface="Arial Narrow" pitchFamily="34" charset="0"/>
              </a:rPr>
              <a:t>Application to Receive Participating Funds including:</a:t>
            </a:r>
          </a:p>
          <a:p>
            <a:pPr lvl="1" indent="-182880" eaLnBrk="1" fontAlgn="auto" hangingPunct="1">
              <a:spcBef>
                <a:spcPts val="0"/>
              </a:spcBef>
              <a:spcAft>
                <a:spcPts val="0"/>
              </a:spcAft>
              <a:buFont typeface="Arial" pitchFamily="34" charset="0"/>
              <a:buChar char="•"/>
              <a:defRPr/>
            </a:pPr>
            <a:r>
              <a:rPr lang="en-US" altLang="en-US" dirty="0">
                <a:latin typeface="Arial Narrow" pitchFamily="34" charset="0"/>
              </a:rPr>
              <a:t>The $5 Qualifying Contribution List.</a:t>
            </a:r>
          </a:p>
          <a:p>
            <a:pPr lvl="1" indent="-182880" eaLnBrk="1" fontAlgn="auto" hangingPunct="1">
              <a:spcBef>
                <a:spcPts val="0"/>
              </a:spcBef>
              <a:spcAft>
                <a:spcPts val="0"/>
              </a:spcAft>
              <a:buFont typeface="Arial" pitchFamily="34" charset="0"/>
              <a:buChar char="•"/>
              <a:defRPr/>
            </a:pPr>
            <a:r>
              <a:rPr lang="en-US" altLang="en-US" dirty="0">
                <a:latin typeface="Arial Narrow" pitchFamily="34" charset="0"/>
              </a:rPr>
              <a:t>E-</a:t>
            </a:r>
            <a:r>
              <a:rPr lang="en-US" altLang="en-US" dirty="0" err="1">
                <a:latin typeface="Arial Narrow" pitchFamily="34" charset="0"/>
              </a:rPr>
              <a:t>Qual</a:t>
            </a:r>
            <a:r>
              <a:rPr lang="en-US" altLang="en-US" dirty="0">
                <a:latin typeface="Arial Narrow" pitchFamily="34" charset="0"/>
              </a:rPr>
              <a:t> Report if $5 Qualifying Contributions were collected through E-</a:t>
            </a:r>
            <a:r>
              <a:rPr lang="en-US" altLang="en-US" dirty="0" err="1">
                <a:latin typeface="Arial Narrow" pitchFamily="34" charset="0"/>
              </a:rPr>
              <a:t>Qual</a:t>
            </a:r>
            <a:r>
              <a:rPr lang="en-US" altLang="en-US" dirty="0">
                <a:latin typeface="Arial Narrow" pitchFamily="34" charset="0"/>
              </a:rPr>
              <a:t> system.</a:t>
            </a:r>
          </a:p>
          <a:p>
            <a:pPr lvl="1" indent="-182880" eaLnBrk="1" fontAlgn="auto" hangingPunct="1">
              <a:spcBef>
                <a:spcPts val="0"/>
              </a:spcBef>
              <a:spcAft>
                <a:spcPts val="0"/>
              </a:spcAft>
              <a:buFont typeface="Arial" pitchFamily="34" charset="0"/>
              <a:buChar char="•"/>
              <a:defRPr/>
            </a:pPr>
            <a:endParaRPr lang="en-US" altLang="en-US" dirty="0">
              <a:latin typeface="Arial Narrow" pitchFamily="34" charset="0"/>
            </a:endParaRPr>
          </a:p>
          <a:p>
            <a:pPr indent="-182880" eaLnBrk="1" fontAlgn="auto" hangingPunct="1">
              <a:spcBef>
                <a:spcPts val="0"/>
              </a:spcBef>
              <a:spcAft>
                <a:spcPts val="0"/>
              </a:spcAft>
              <a:buFont typeface="Arial" pitchFamily="34" charset="0"/>
              <a:buChar char="•"/>
              <a:defRPr/>
            </a:pPr>
            <a:r>
              <a:rPr lang="en-US" altLang="en-US" dirty="0">
                <a:latin typeface="Arial Narrow" pitchFamily="34" charset="0"/>
              </a:rPr>
              <a:t>All </a:t>
            </a:r>
            <a:r>
              <a:rPr lang="en-US" altLang="en-US" b="1" u="sng" dirty="0">
                <a:latin typeface="Arial Narrow" pitchFamily="34" charset="0"/>
              </a:rPr>
              <a:t>original</a:t>
            </a:r>
            <a:r>
              <a:rPr lang="en-US" altLang="en-US" dirty="0">
                <a:latin typeface="Arial Narrow" pitchFamily="34" charset="0"/>
              </a:rPr>
              <a:t> $5 qualifying contribution forms sorted by county.</a:t>
            </a:r>
          </a:p>
          <a:p>
            <a:pPr lvl="1" indent="-182880" eaLnBrk="1" fontAlgn="auto" hangingPunct="1">
              <a:spcBef>
                <a:spcPts val="0"/>
              </a:spcBef>
              <a:spcAft>
                <a:spcPts val="0"/>
              </a:spcAft>
              <a:buFont typeface="Arial" pitchFamily="34" charset="0"/>
              <a:buChar char="•"/>
              <a:defRPr/>
            </a:pPr>
            <a:endParaRPr lang="en-US" altLang="en-US" dirty="0">
              <a:latin typeface="Arial Narrow" pitchFamily="34" charset="0"/>
            </a:endParaRPr>
          </a:p>
          <a:p>
            <a:pPr marL="182880" indent="-182880" eaLnBrk="1" fontAlgn="auto" hangingPunct="1">
              <a:spcBef>
                <a:spcPts val="0"/>
              </a:spcBef>
              <a:spcAft>
                <a:spcPts val="0"/>
              </a:spcAft>
              <a:buFont typeface="Arial" pitchFamily="34" charset="0"/>
              <a:buChar char="•"/>
              <a:defRPr/>
            </a:pPr>
            <a:r>
              <a:rPr lang="en-US" altLang="en-US" dirty="0">
                <a:latin typeface="Arial Narrow" pitchFamily="34" charset="0"/>
              </a:rPr>
              <a:t>A check made payable to “Clean Elections Fund” from your campaign bank account for the </a:t>
            </a:r>
            <a:r>
              <a:rPr lang="en-US" altLang="en-US" u="sng" dirty="0">
                <a:latin typeface="Arial Narrow" pitchFamily="34" charset="0"/>
              </a:rPr>
              <a:t>total amount of $5 qualifying contributions</a:t>
            </a:r>
            <a:r>
              <a:rPr lang="en-US" altLang="en-US" dirty="0">
                <a:latin typeface="Arial Narrow" pitchFamily="34" charset="0"/>
              </a:rPr>
              <a:t> submitted.</a:t>
            </a:r>
          </a:p>
          <a:p>
            <a:pPr marL="0" indent="0" eaLnBrk="1" fontAlgn="auto" hangingPunct="1">
              <a:spcBef>
                <a:spcPts val="0"/>
              </a:spcBef>
              <a:spcAft>
                <a:spcPts val="0"/>
              </a:spcAft>
              <a:buFont typeface="Arial" charset="0"/>
              <a:buNone/>
              <a:defRPr/>
            </a:pPr>
            <a:endParaRPr lang="en-US" altLang="en-US" dirty="0">
              <a:latin typeface="Arial Narrow" pitchFamily="34" charset="0"/>
            </a:endParaRPr>
          </a:p>
          <a:p>
            <a:pPr marL="182880" indent="-182880" eaLnBrk="1" fontAlgn="auto" hangingPunct="1">
              <a:spcBef>
                <a:spcPts val="0"/>
              </a:spcBef>
              <a:spcAft>
                <a:spcPts val="0"/>
              </a:spcAft>
              <a:buFont typeface="Arial" pitchFamily="34" charset="0"/>
              <a:buChar char="•"/>
              <a:defRPr/>
            </a:pPr>
            <a:r>
              <a:rPr lang="en-US" altLang="en-US" dirty="0">
                <a:latin typeface="Arial Narrow" pitchFamily="34" charset="0"/>
              </a:rPr>
              <a:t>Contact the Secretary of State’s Office ahead to make an appointment for filing your application package.</a:t>
            </a:r>
          </a:p>
          <a:p>
            <a:pPr marL="457517" lvl="1" indent="-182880" eaLnBrk="1" fontAlgn="auto" hangingPunct="1">
              <a:spcBef>
                <a:spcPts val="0"/>
              </a:spcBef>
              <a:spcAft>
                <a:spcPts val="0"/>
              </a:spcAft>
              <a:buFont typeface="Arial" pitchFamily="34" charset="0"/>
              <a:buChar char="•"/>
              <a:defRPr/>
            </a:pPr>
            <a:r>
              <a:rPr lang="en-US" altLang="en-US" dirty="0">
                <a:latin typeface="Arial Narrow" pitchFamily="34" charset="0"/>
              </a:rPr>
              <a:t>Candidates can apply for funding starting </a:t>
            </a:r>
            <a:r>
              <a:rPr lang="en-US" altLang="en-US" dirty="0">
                <a:solidFill>
                  <a:srgbClr val="FF0000"/>
                </a:solidFill>
                <a:latin typeface="Arial Narrow" pitchFamily="34" charset="0"/>
              </a:rPr>
              <a:t>January 2, 2026 </a:t>
            </a:r>
            <a:r>
              <a:rPr lang="en-US" altLang="en-US" dirty="0">
                <a:latin typeface="Arial Narrow" pitchFamily="34" charset="0"/>
              </a:rPr>
              <a:t>if they also submit their nomination papers and petitions at the same time.</a:t>
            </a:r>
          </a:p>
          <a:p>
            <a:pPr marL="182880" indent="-182880" eaLnBrk="1" fontAlgn="auto" hangingPunct="1">
              <a:spcBef>
                <a:spcPts val="0"/>
              </a:spcBef>
              <a:spcAft>
                <a:spcPts val="0"/>
              </a:spcAft>
              <a:buFont typeface="Arial" pitchFamily="34" charset="0"/>
              <a:buChar char="•"/>
              <a:defRPr/>
            </a:pPr>
            <a:endParaRPr lang="en-US" altLang="en-US" dirty="0">
              <a:latin typeface="Arial Narrow" pitchFamily="34" charset="0"/>
            </a:endParaRPr>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4323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11150" y="533400"/>
            <a:ext cx="8534400" cy="1219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$5 Qualifying Contribution </a:t>
            </a:r>
            <a:br>
              <a:rPr lang="en-US" b="1" dirty="0">
                <a:solidFill>
                  <a:schemeClr val="tx1"/>
                </a:solidFill>
                <a:latin typeface="Gotham Book" pitchFamily="50" charset="0"/>
                <a:cs typeface="Gotham Book" pitchFamily="50" charset="0"/>
              </a:rPr>
            </a:br>
            <a:r>
              <a:rPr lang="en-US" b="1" dirty="0">
                <a:solidFill>
                  <a:schemeClr val="tx1"/>
                </a:solidFill>
                <a:latin typeface="Gotham Book" pitchFamily="50" charset="0"/>
                <a:cs typeface="Gotham Book" pitchFamily="50" charset="0"/>
              </a:rPr>
              <a:t>Verification Process</a:t>
            </a:r>
          </a:p>
        </p:txBody>
      </p:sp>
      <p:sp>
        <p:nvSpPr>
          <p:cNvPr id="24579" name="Content Placeholder 1"/>
          <p:cNvSpPr>
            <a:spLocks noGrp="1"/>
          </p:cNvSpPr>
          <p:nvPr>
            <p:ph idx="1"/>
            <p:custDataLst>
              <p:tags r:id="rId2"/>
            </p:custDataLst>
          </p:nvPr>
        </p:nvSpPr>
        <p:spPr>
          <a:xfrm>
            <a:off x="1143000" y="2057400"/>
            <a:ext cx="7162800" cy="4114800"/>
          </a:xfrm>
        </p:spPr>
        <p:txBody>
          <a:bodyPr/>
          <a:lstStyle/>
          <a:p>
            <a:pPr eaLnBrk="1" hangingPunct="1">
              <a:defRPr/>
            </a:pPr>
            <a:r>
              <a:rPr lang="en-US" altLang="en-US" dirty="0">
                <a:latin typeface="Arial Narrow" pitchFamily="34" charset="0"/>
              </a:rPr>
              <a:t>Secretary of State will forward your $5 qualifying forms to the County Recorder for verification</a:t>
            </a:r>
          </a:p>
          <a:p>
            <a:pPr lvl="1" eaLnBrk="1" hangingPunct="1">
              <a:defRPr/>
            </a:pPr>
            <a:r>
              <a:rPr lang="en-US" altLang="en-US" dirty="0">
                <a:latin typeface="Arial Narrow" pitchFamily="34" charset="0"/>
              </a:rPr>
              <a:t>The County Recorder has 10 days to verify your forms.</a:t>
            </a:r>
          </a:p>
          <a:p>
            <a:pPr lvl="1" eaLnBrk="1" hangingPunct="1">
              <a:defRPr/>
            </a:pPr>
            <a:endParaRPr lang="en-US" altLang="en-US" dirty="0">
              <a:latin typeface="Arial Narrow" pitchFamily="34" charset="0"/>
            </a:endParaRPr>
          </a:p>
          <a:p>
            <a:pPr eaLnBrk="1" hangingPunct="1">
              <a:defRPr/>
            </a:pPr>
            <a:r>
              <a:rPr lang="en-US" altLang="en-US" dirty="0">
                <a:latin typeface="Arial Narrow" pitchFamily="34" charset="0"/>
              </a:rPr>
              <a:t>County Recorders will reject the qualifying form if: </a:t>
            </a:r>
          </a:p>
          <a:p>
            <a:pPr lvl="1" eaLnBrk="1" hangingPunct="1">
              <a:defRPr/>
            </a:pPr>
            <a:r>
              <a:rPr lang="en-US" altLang="en-US" dirty="0">
                <a:latin typeface="Arial Narrow" pitchFamily="34" charset="0"/>
              </a:rPr>
              <a:t>Unsigned</a:t>
            </a:r>
          </a:p>
          <a:p>
            <a:pPr lvl="1" eaLnBrk="1" hangingPunct="1">
              <a:defRPr/>
            </a:pPr>
            <a:r>
              <a:rPr lang="en-US" altLang="en-US" dirty="0">
                <a:latin typeface="Arial Narrow" pitchFamily="34" charset="0"/>
              </a:rPr>
              <a:t>Undated</a:t>
            </a:r>
          </a:p>
          <a:p>
            <a:pPr lvl="1" eaLnBrk="1" hangingPunct="1">
              <a:defRPr/>
            </a:pPr>
            <a:r>
              <a:rPr lang="en-US" altLang="en-US" dirty="0">
                <a:latin typeface="Arial Narrow" pitchFamily="34" charset="0"/>
              </a:rPr>
              <a:t>Signature doesn’t match voter registration signature</a:t>
            </a:r>
          </a:p>
          <a:p>
            <a:pPr lvl="1" eaLnBrk="1" hangingPunct="1">
              <a:defRPr/>
            </a:pPr>
            <a:r>
              <a:rPr lang="en-US" altLang="en-US" dirty="0">
                <a:latin typeface="Arial Narrow" pitchFamily="34" charset="0"/>
              </a:rPr>
              <a:t>Person is not registered to vote in the district</a:t>
            </a:r>
          </a:p>
          <a:p>
            <a:pPr lvl="1" eaLnBrk="1" hangingPunct="1">
              <a:defRPr/>
            </a:pPr>
            <a:r>
              <a:rPr lang="en-US" altLang="en-US" dirty="0">
                <a:latin typeface="Arial Narrow" pitchFamily="34" charset="0"/>
              </a:rPr>
              <a:t>Original reporting slip does not accompany contribution</a:t>
            </a:r>
          </a:p>
          <a:p>
            <a:pPr lvl="1" eaLnBrk="1" hangingPunct="1">
              <a:defRPr/>
            </a:pPr>
            <a:endParaRPr lang="en-US" altLang="en-US" dirty="0"/>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221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04800" y="533400"/>
            <a:ext cx="8382000" cy="457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Random Sample Procedure</a:t>
            </a:r>
          </a:p>
        </p:txBody>
      </p:sp>
      <p:sp>
        <p:nvSpPr>
          <p:cNvPr id="2" name="Content Placeholder 1"/>
          <p:cNvSpPr>
            <a:spLocks noGrp="1"/>
          </p:cNvSpPr>
          <p:nvPr>
            <p:ph idx="1"/>
            <p:custDataLst>
              <p:tags r:id="rId2"/>
            </p:custDataLst>
          </p:nvPr>
        </p:nvSpPr>
        <p:spPr>
          <a:xfrm>
            <a:off x="1295400" y="1371600"/>
            <a:ext cx="6400800" cy="4953000"/>
          </a:xfrm>
        </p:spPr>
        <p:txBody>
          <a:bodyPr rtlCol="0">
            <a:normAutofit/>
          </a:bodyPr>
          <a:lstStyle/>
          <a:p>
            <a:pPr marL="274320" indent="-274320" eaLnBrk="1" fontAlgn="auto" hangingPunct="1">
              <a:spcAft>
                <a:spcPts val="0"/>
              </a:spcAft>
              <a:buFont typeface="Arial" pitchFamily="34" charset="0"/>
              <a:buChar char="•"/>
              <a:defRPr/>
            </a:pPr>
            <a:r>
              <a:rPr lang="en-US" dirty="0">
                <a:latin typeface="Arial Narrow" panose="020B0606020202030204" pitchFamily="34" charset="0"/>
              </a:rPr>
              <a:t>A 5% or 20% random sample is selected by the Secretary of State’s office. </a:t>
            </a:r>
          </a:p>
          <a:p>
            <a:pPr marL="274320" indent="-274320" eaLnBrk="1" fontAlgn="auto" hangingPunct="1">
              <a:spcAft>
                <a:spcPts val="0"/>
              </a:spcAft>
              <a:buFont typeface="Arial" pitchFamily="34" charset="0"/>
              <a:buChar char="•"/>
              <a:defRPr/>
            </a:pPr>
            <a:endParaRPr lang="en-US" sz="1400" dirty="0">
              <a:latin typeface="Arial Narrow" panose="020B0606020202030204" pitchFamily="34" charset="0"/>
            </a:endParaRPr>
          </a:p>
          <a:p>
            <a:pPr marL="274320" indent="-274320" eaLnBrk="1" fontAlgn="auto" hangingPunct="1">
              <a:spcAft>
                <a:spcPts val="0"/>
              </a:spcAft>
              <a:buFont typeface="Arial" pitchFamily="34" charset="0"/>
              <a:buChar char="•"/>
              <a:defRPr/>
            </a:pPr>
            <a:r>
              <a:rPr lang="en-US" dirty="0">
                <a:latin typeface="Arial Narrow" panose="020B0606020202030204" pitchFamily="34" charset="0"/>
              </a:rPr>
              <a:t>Sent to the County Recorder(s) office for verification.</a:t>
            </a:r>
          </a:p>
          <a:p>
            <a:pPr marL="274320" indent="-274320" eaLnBrk="1" fontAlgn="auto" hangingPunct="1">
              <a:spcAft>
                <a:spcPts val="0"/>
              </a:spcAft>
              <a:buFont typeface="Arial" pitchFamily="34" charset="0"/>
              <a:buChar char="•"/>
              <a:defRPr/>
            </a:pPr>
            <a:endParaRPr lang="en-US" sz="1400" dirty="0">
              <a:latin typeface="Arial Narrow" panose="020B0606020202030204" pitchFamily="34" charset="0"/>
            </a:endParaRPr>
          </a:p>
          <a:p>
            <a:pPr marL="274320" indent="-274320" eaLnBrk="1" fontAlgn="auto" hangingPunct="1">
              <a:spcAft>
                <a:spcPts val="0"/>
              </a:spcAft>
              <a:buFont typeface="Arial" pitchFamily="34" charset="0"/>
              <a:buChar char="•"/>
              <a:defRPr/>
            </a:pPr>
            <a:r>
              <a:rPr lang="en-US" dirty="0">
                <a:latin typeface="Arial Narrow" panose="020B0606020202030204" pitchFamily="34" charset="0"/>
              </a:rPr>
              <a:t>Sample accuracy is 110% or greater:  </a:t>
            </a:r>
          </a:p>
          <a:p>
            <a:pPr marL="274320" lvl="1" indent="0" eaLnBrk="1" fontAlgn="auto" hangingPunct="1">
              <a:spcAft>
                <a:spcPts val="0"/>
              </a:spcAft>
              <a:buNone/>
              <a:defRPr/>
            </a:pPr>
            <a:r>
              <a:rPr lang="en-US" sz="2400" i="1" dirty="0">
                <a:latin typeface="Arial Narrow" panose="020B0606020202030204" pitchFamily="34" charset="0"/>
              </a:rPr>
              <a:t>Funding Granted!</a:t>
            </a:r>
          </a:p>
          <a:p>
            <a:pPr lvl="1" indent="-182880" eaLnBrk="1" fontAlgn="auto" hangingPunct="1">
              <a:spcAft>
                <a:spcPts val="0"/>
              </a:spcAft>
              <a:buFont typeface="Arial" pitchFamily="34" charset="0"/>
              <a:buChar char="–"/>
              <a:defRPr/>
            </a:pPr>
            <a:endParaRPr lang="en-US" sz="1400" dirty="0">
              <a:latin typeface="Arial Narrow" panose="020B0606020202030204" pitchFamily="34" charset="0"/>
            </a:endParaRPr>
          </a:p>
          <a:p>
            <a:pPr marL="274320" indent="-274320" eaLnBrk="1" fontAlgn="auto" hangingPunct="1">
              <a:spcAft>
                <a:spcPts val="0"/>
              </a:spcAft>
              <a:buFont typeface="Arial" pitchFamily="34" charset="0"/>
              <a:buChar char="•"/>
              <a:defRPr/>
            </a:pPr>
            <a:r>
              <a:rPr lang="en-US" dirty="0">
                <a:latin typeface="Arial Narrow" panose="020B0606020202030204" pitchFamily="34" charset="0"/>
              </a:rPr>
              <a:t>Sample accuracy less than 110%:  </a:t>
            </a:r>
          </a:p>
          <a:p>
            <a:pPr marL="274320" lvl="1" indent="0" eaLnBrk="1" fontAlgn="auto" hangingPunct="1">
              <a:spcAft>
                <a:spcPts val="0"/>
              </a:spcAft>
              <a:buNone/>
              <a:defRPr/>
            </a:pPr>
            <a:r>
              <a:rPr lang="en-US" sz="2400" i="1" dirty="0">
                <a:latin typeface="Arial Narrow" panose="020B0606020202030204" pitchFamily="34" charset="0"/>
              </a:rPr>
              <a:t>All qualifying contributions must be verified!</a:t>
            </a:r>
          </a:p>
          <a:p>
            <a:pPr lvl="1" indent="-182880" eaLnBrk="1" fontAlgn="auto" hangingPunct="1">
              <a:spcAft>
                <a:spcPts val="0"/>
              </a:spcAft>
              <a:buFont typeface="Arial" pitchFamily="34" charset="0"/>
              <a:buChar char="–"/>
              <a:defRPr/>
            </a:pPr>
            <a:endParaRPr lang="en-US" dirty="0">
              <a:latin typeface="Corbel" panose="020B0503020204020204" pitchFamily="34" charset="0"/>
            </a:endParaRPr>
          </a:p>
          <a:p>
            <a:pPr lvl="1" indent="-182880" eaLnBrk="1" fontAlgn="auto" hangingPunct="1">
              <a:spcAft>
                <a:spcPts val="0"/>
              </a:spcAft>
              <a:buFont typeface="Arial" pitchFamily="34" charset="0"/>
              <a:buChar char="–"/>
              <a:defRPr/>
            </a:pPr>
            <a:endParaRPr lang="en-US" dirty="0">
              <a:latin typeface="Corbel" panose="020B0503020204020204" pitchFamily="34" charset="0"/>
            </a:endParaRPr>
          </a:p>
          <a:p>
            <a:pPr lvl="1" indent="-182880" eaLnBrk="1" fontAlgn="auto" hangingPunct="1">
              <a:spcAft>
                <a:spcPts val="0"/>
              </a:spcAft>
              <a:buFont typeface="Arial" pitchFamily="34" charset="0"/>
              <a:buChar char="–"/>
              <a:defRPr/>
            </a:pPr>
            <a:endParaRPr lang="en-US" dirty="0">
              <a:latin typeface="Corbel" panose="020B0503020204020204" pitchFamily="34" charset="0"/>
            </a:endParaRPr>
          </a:p>
          <a:p>
            <a:pPr lvl="1" indent="0" algn="r" eaLnBrk="1" fontAlgn="auto" hangingPunct="1">
              <a:spcAft>
                <a:spcPts val="0"/>
              </a:spcAft>
              <a:buFont typeface="Arial" pitchFamily="34" charset="0"/>
              <a:buNone/>
              <a:defRPr/>
            </a:pPr>
            <a:endParaRPr lang="en-US" dirty="0">
              <a:latin typeface="Corbel" panose="020B0503020204020204" pitchFamily="34" charset="0"/>
            </a:endParaRPr>
          </a:p>
          <a:p>
            <a:pPr lvl="1" indent="0" algn="r" eaLnBrk="1" fontAlgn="auto" hangingPunct="1">
              <a:spcAft>
                <a:spcPts val="0"/>
              </a:spcAft>
              <a:buFont typeface="Arial" pitchFamily="34" charset="0"/>
              <a:buNone/>
              <a:defRPr/>
            </a:pPr>
            <a:endParaRPr lang="en-US" dirty="0">
              <a:latin typeface="Corbel" panose="020B0503020204020204" pitchFamily="34" charset="0"/>
            </a:endParaRPr>
          </a:p>
        </p:txBody>
      </p:sp>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6827"/>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52400" y="457200"/>
            <a:ext cx="8610600" cy="762000"/>
          </a:xfrm>
        </p:spPr>
        <p:txBody>
          <a:bodyPr>
            <a:noAutofit/>
          </a:bodyPr>
          <a:lstStyle/>
          <a:p>
            <a:pPr algn="ctr" eaLnBrk="1" fontAlgn="auto" hangingPunct="1">
              <a:spcAft>
                <a:spcPts val="0"/>
              </a:spcAft>
              <a:defRPr/>
            </a:pPr>
            <a:r>
              <a:rPr lang="en-US" sz="3200" b="1" dirty="0">
                <a:solidFill>
                  <a:schemeClr val="tx1"/>
                </a:solidFill>
                <a:latin typeface="Gotham Book" pitchFamily="50" charset="0"/>
                <a:cs typeface="Gotham Book" pitchFamily="50" charset="0"/>
              </a:rPr>
              <a:t>20% Random Sample Procedure Example</a:t>
            </a:r>
          </a:p>
        </p:txBody>
      </p:sp>
      <p:sp>
        <p:nvSpPr>
          <p:cNvPr id="28675" name="TextBox 1"/>
          <p:cNvSpPr txBox="1">
            <a:spLocks noChangeArrowheads="1"/>
          </p:cNvSpPr>
          <p:nvPr/>
        </p:nvSpPr>
        <p:spPr bwMode="auto">
          <a:xfrm>
            <a:off x="2286000" y="6343650"/>
            <a:ext cx="662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sz="1600" dirty="0">
                <a:latin typeface="Arial Narrow" pitchFamily="34" charset="0"/>
              </a:rPr>
              <a:t>Random Sample Procedure Example is found in the Clean Elections Guide. </a:t>
            </a: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Content Placeholder 6"/>
          <p:cNvSpPr>
            <a:spLocks noGrp="1"/>
          </p:cNvSpPr>
          <p:nvPr>
            <p:ph idx="1"/>
          </p:nvPr>
        </p:nvSpPr>
        <p:spPr>
          <a:xfrm>
            <a:off x="457200" y="1600200"/>
            <a:ext cx="8229600" cy="3847207"/>
          </a:xfrm>
        </p:spPr>
        <p:txBody>
          <a:bodyPr>
            <a:spAutoFit/>
          </a:bodyPr>
          <a:lstStyle/>
          <a:p>
            <a:pPr>
              <a:spcBef>
                <a:spcPts val="0"/>
              </a:spcBef>
            </a:pPr>
            <a:r>
              <a:rPr lang="en-US" altLang="en-US" dirty="0">
                <a:latin typeface="Arial Narrow" pitchFamily="34" charset="0"/>
              </a:rPr>
              <a:t>Legislative Candidate Assumption: </a:t>
            </a:r>
          </a:p>
          <a:p>
            <a:pPr>
              <a:spcBef>
                <a:spcPts val="0"/>
              </a:spcBef>
            </a:pPr>
            <a:endParaRPr lang="en-US" altLang="en-US" sz="1400" dirty="0">
              <a:latin typeface="Arial Narrow" pitchFamily="34" charset="0"/>
            </a:endParaRPr>
          </a:p>
          <a:p>
            <a:pPr>
              <a:spcBef>
                <a:spcPts val="0"/>
              </a:spcBef>
            </a:pPr>
            <a:r>
              <a:rPr lang="en-US" altLang="en-US" dirty="0">
                <a:latin typeface="Arial Narrow" pitchFamily="34" charset="0"/>
              </a:rPr>
              <a:t>A candidate for a legislative seat submits 240 qualifying contributions.</a:t>
            </a:r>
          </a:p>
          <a:p>
            <a:pPr marL="0" indent="0">
              <a:spcBef>
                <a:spcPts val="0"/>
              </a:spcBef>
              <a:buNone/>
            </a:pPr>
            <a:r>
              <a:rPr lang="en-US" altLang="en-US" dirty="0">
                <a:latin typeface="Arial Narrow" pitchFamily="34" charset="0"/>
              </a:rPr>
              <a:t> </a:t>
            </a:r>
          </a:p>
          <a:p>
            <a:pPr>
              <a:spcBef>
                <a:spcPts val="0"/>
              </a:spcBef>
            </a:pPr>
            <a:r>
              <a:rPr lang="en-US" altLang="en-US" dirty="0">
                <a:latin typeface="Arial Narrow" pitchFamily="34" charset="0"/>
              </a:rPr>
              <a:t>Secretary of State takes 20% sample of 240, which is 48. </a:t>
            </a:r>
          </a:p>
          <a:p>
            <a:pPr marL="800100" lvl="1" indent="-342900">
              <a:spcBef>
                <a:spcPts val="0"/>
              </a:spcBef>
            </a:pPr>
            <a:r>
              <a:rPr lang="en-US" altLang="en-US" sz="2400" dirty="0">
                <a:latin typeface="Arial Narrow" pitchFamily="34" charset="0"/>
              </a:rPr>
              <a:t>If 48 of the 48 are valid, 48 x 5 is 240, 240/200 is 120% which is above 110%. Therefore, funding is granted. </a:t>
            </a:r>
          </a:p>
          <a:p>
            <a:pPr lvl="1" indent="0">
              <a:spcBef>
                <a:spcPts val="0"/>
              </a:spcBef>
              <a:buNone/>
            </a:pPr>
            <a:endParaRPr lang="en-US" altLang="en-US" sz="1400" dirty="0">
              <a:latin typeface="Arial Narrow" pitchFamily="34" charset="0"/>
            </a:endParaRPr>
          </a:p>
          <a:p>
            <a:pPr marL="800100" lvl="1" indent="-342900">
              <a:spcBef>
                <a:spcPts val="0"/>
              </a:spcBef>
            </a:pPr>
            <a:r>
              <a:rPr lang="en-US" altLang="en-US" sz="2400" dirty="0">
                <a:latin typeface="Arial Narrow" pitchFamily="34" charset="0"/>
              </a:rPr>
              <a:t>If 43 of the 48 are valid, 43 x 5 is 215, 215/200 is 108% which is below 110%. Therefore, all 240 $5 qualifying contribution forms must be verified by the county recorder. </a:t>
            </a:r>
          </a:p>
        </p:txBody>
      </p:sp>
    </p:spTree>
  </p:cSld>
  <p:clrMapOvr>
    <a:masterClrMapping/>
  </p:clrMapOvr>
  <p:transition advTm="63724"/>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457200"/>
            <a:ext cx="8153400" cy="762000"/>
          </a:xfrm>
        </p:spPr>
        <p:txBody>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Supplemental Submission</a:t>
            </a:r>
          </a:p>
        </p:txBody>
      </p:sp>
      <p:sp>
        <p:nvSpPr>
          <p:cNvPr id="29699" name="Content Placeholder 1"/>
          <p:cNvSpPr>
            <a:spLocks noGrp="1"/>
          </p:cNvSpPr>
          <p:nvPr>
            <p:ph idx="1"/>
            <p:custDataLst>
              <p:tags r:id="rId2"/>
            </p:custDataLst>
          </p:nvPr>
        </p:nvSpPr>
        <p:spPr>
          <a:xfrm>
            <a:off x="1447800" y="1371600"/>
            <a:ext cx="6400800" cy="5313363"/>
          </a:xfrm>
        </p:spPr>
        <p:txBody>
          <a:bodyPr/>
          <a:lstStyle/>
          <a:p>
            <a:pPr eaLnBrk="1" hangingPunct="1"/>
            <a:r>
              <a:rPr lang="en-US" altLang="en-US" sz="2000" dirty="0">
                <a:latin typeface="Arial Narrow" pitchFamily="34" charset="0"/>
              </a:rPr>
              <a:t>If there is an insufficient number of valid forms after the County Recorder checks all of the submitted forms, the candidate may make </a:t>
            </a:r>
            <a:r>
              <a:rPr lang="en-US" altLang="en-US" sz="2000" i="1" dirty="0">
                <a:latin typeface="Arial Narrow" pitchFamily="34" charset="0"/>
              </a:rPr>
              <a:t>one supplemental filing </a:t>
            </a:r>
            <a:r>
              <a:rPr lang="en-US" altLang="en-US" sz="2000" dirty="0">
                <a:latin typeface="Arial Narrow" pitchFamily="34" charset="0"/>
              </a:rPr>
              <a:t>to the Secretary of State’s office only if: </a:t>
            </a:r>
          </a:p>
          <a:p>
            <a:pPr lvl="1" eaLnBrk="1" hangingPunct="1"/>
            <a:r>
              <a:rPr lang="en-US" altLang="en-US" dirty="0">
                <a:latin typeface="Arial Narrow" pitchFamily="34" charset="0"/>
              </a:rPr>
              <a:t>The candidate files </a:t>
            </a:r>
            <a:r>
              <a:rPr lang="en-US" altLang="en-US" u="sng" dirty="0">
                <a:latin typeface="Arial Narrow" pitchFamily="34" charset="0"/>
              </a:rPr>
              <a:t>at least the minimum</a:t>
            </a:r>
            <a:r>
              <a:rPr lang="en-US" altLang="en-US" dirty="0">
                <a:latin typeface="Arial Narrow" pitchFamily="34" charset="0"/>
              </a:rPr>
              <a:t> number of additional forms needed to qualify for funding; </a:t>
            </a:r>
          </a:p>
          <a:p>
            <a:pPr lvl="1" eaLnBrk="1" hangingPunct="1"/>
            <a:r>
              <a:rPr lang="en-US" altLang="en-US" dirty="0">
                <a:latin typeface="Arial Narrow" pitchFamily="34" charset="0"/>
              </a:rPr>
              <a:t>The additional forms are not duplicates from individuals who have previously contributed to that candidate; and</a:t>
            </a:r>
          </a:p>
          <a:p>
            <a:pPr lvl="1" eaLnBrk="1" hangingPunct="1"/>
            <a:r>
              <a:rPr lang="en-US" altLang="en-US" dirty="0">
                <a:latin typeface="Arial Narrow" pitchFamily="34" charset="0"/>
              </a:rPr>
              <a:t>Deadlines for collecting and submitting $5 qualifying contributions have not passed.</a:t>
            </a:r>
          </a:p>
          <a:p>
            <a:pPr lvl="1" eaLnBrk="1" hangingPunct="1"/>
            <a:endParaRPr lang="en-US" altLang="en-US" dirty="0">
              <a:latin typeface="Arial Narrow" pitchFamily="34" charset="0"/>
            </a:endParaRPr>
          </a:p>
          <a:p>
            <a:pPr eaLnBrk="1" hangingPunct="1"/>
            <a:r>
              <a:rPr lang="en-US" altLang="en-US" sz="2000" dirty="0">
                <a:latin typeface="Arial Narrow" pitchFamily="34" charset="0"/>
              </a:rPr>
              <a:t>The candidate will be denied funding if, following the supplemental filing, the County Recorder determines that the candidate has failed to submit the required number of valid qualifying contributions.</a:t>
            </a:r>
          </a:p>
          <a:p>
            <a:pPr eaLnBrk="1" hangingPunct="1"/>
            <a:endParaRPr lang="en-US" altLang="en-US" sz="2000" dirty="0">
              <a:latin typeface="Arial Narrow" pitchFamily="34" charset="0"/>
            </a:endParaRP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763"/>
            <a:ext cx="91694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8227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762000"/>
            <a:ext cx="8077200" cy="457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Receiving Funds</a:t>
            </a:r>
          </a:p>
        </p:txBody>
      </p:sp>
      <p:sp>
        <p:nvSpPr>
          <p:cNvPr id="30723" name="Content Placeholder 1"/>
          <p:cNvSpPr>
            <a:spLocks noGrp="1"/>
          </p:cNvSpPr>
          <p:nvPr>
            <p:ph idx="1"/>
            <p:custDataLst>
              <p:tags r:id="rId2"/>
            </p:custDataLst>
          </p:nvPr>
        </p:nvSpPr>
        <p:spPr>
          <a:xfrm>
            <a:off x="1447800" y="1447800"/>
            <a:ext cx="6248400" cy="4876800"/>
          </a:xfrm>
        </p:spPr>
        <p:txBody>
          <a:bodyPr/>
          <a:lstStyle/>
          <a:p>
            <a:pPr eaLnBrk="1" hangingPunct="1"/>
            <a:r>
              <a:rPr lang="en-US" altLang="en-US" sz="2000" dirty="0">
                <a:latin typeface="Arial Narrow" pitchFamily="34" charset="0"/>
              </a:rPr>
              <a:t>The Secretary of State’s office will notify the Commission once the candidate has qualified for funding.</a:t>
            </a:r>
          </a:p>
          <a:p>
            <a:pPr marL="0" indent="0" eaLnBrk="1" hangingPunct="1">
              <a:buNone/>
            </a:pPr>
            <a:endParaRPr lang="en-US" altLang="en-US" sz="1600" dirty="0">
              <a:latin typeface="Arial Narrow" pitchFamily="34" charset="0"/>
            </a:endParaRPr>
          </a:p>
          <a:p>
            <a:pPr eaLnBrk="1" hangingPunct="1"/>
            <a:r>
              <a:rPr lang="en-US" altLang="en-US" sz="2000" dirty="0">
                <a:latin typeface="Arial Narrow" pitchFamily="34" charset="0"/>
              </a:rPr>
              <a:t>Once notified, the Commission will inform the Department of Administration (DOA) to process the funding as well as inform the candidate that they have been funded. The funding is directly deposited in to the candidate’s campaign bank account typically 1-4 business day after DOA is notified depending on the candidate’s bank.</a:t>
            </a:r>
          </a:p>
          <a:p>
            <a:pPr marL="0" indent="0" eaLnBrk="1" hangingPunct="1">
              <a:buNone/>
            </a:pPr>
            <a:endParaRPr lang="en-US" altLang="en-US" sz="2000" dirty="0">
              <a:latin typeface="Arial Narrow" pitchFamily="34" charset="0"/>
            </a:endParaRPr>
          </a:p>
          <a:p>
            <a:pPr eaLnBrk="1" hangingPunct="1"/>
            <a:r>
              <a:rPr lang="en-US" altLang="en-US" sz="2000" dirty="0">
                <a:latin typeface="Arial Narrow" pitchFamily="34" charset="0"/>
              </a:rPr>
              <a:t>All candidate funding is awarded electronically via direct deposit. To allow for a timely deposit, candidates should review their W-9 to ensure all information is accurate. Any errors will lead to a delay in funding. </a:t>
            </a:r>
          </a:p>
          <a:p>
            <a:pPr eaLnBrk="1" hangingPunct="1"/>
            <a:endParaRPr lang="en-US" altLang="en-US" sz="2000" dirty="0">
              <a:latin typeface="Arial Narrow" pitchFamily="34" charset="0"/>
            </a:endParaRPr>
          </a:p>
          <a:p>
            <a:pPr eaLnBrk="1" hangingPunct="1"/>
            <a:endParaRPr lang="en-US" altLang="en-US" sz="2000" dirty="0">
              <a:latin typeface="Arial Narrow" pitchFamily="34" charset="0"/>
            </a:endParaRPr>
          </a:p>
          <a:p>
            <a:pPr eaLnBrk="1" hangingPunct="1"/>
            <a:endParaRPr lang="en-US" altLang="en-US" sz="1600" dirty="0">
              <a:latin typeface="Arial Narrow" pitchFamily="34" charset="0"/>
            </a:endParaRPr>
          </a:p>
          <a:p>
            <a:pPr lvl="1" eaLnBrk="1" hangingPunct="1"/>
            <a:endParaRPr lang="en-US" altLang="en-US" sz="1400" dirty="0">
              <a:latin typeface="Arial Narrow" pitchFamily="34" charset="0"/>
            </a:endParaRPr>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45855"/>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533399"/>
            <a:ext cx="8229600" cy="496021"/>
          </a:xfrm>
        </p:spPr>
        <p:txBody>
          <a:bodyPr>
            <a:noAutofit/>
          </a:bodyPr>
          <a:lstStyle/>
          <a:p>
            <a:pPr algn="ctr" eaLnBrk="1" fontAlgn="auto" hangingPunct="1">
              <a:spcAft>
                <a:spcPts val="0"/>
              </a:spcAft>
              <a:defRPr/>
            </a:pPr>
            <a:r>
              <a:rPr lang="en-US" sz="3600" b="1" dirty="0">
                <a:solidFill>
                  <a:schemeClr val="tx1"/>
                </a:solidFill>
                <a:latin typeface="Gotham Book" pitchFamily="50" charset="0"/>
                <a:cs typeface="Gotham Book" pitchFamily="50" charset="0"/>
              </a:rPr>
              <a:t>Clean Elections Funding Amounts</a:t>
            </a:r>
          </a:p>
        </p:txBody>
      </p:sp>
      <p:sp>
        <p:nvSpPr>
          <p:cNvPr id="28675" name="Content Placeholder 4"/>
          <p:cNvSpPr>
            <a:spLocks noGrp="1"/>
          </p:cNvSpPr>
          <p:nvPr>
            <p:ph idx="1"/>
            <p:custDataLst>
              <p:tags r:id="rId2"/>
            </p:custDataLst>
          </p:nvPr>
        </p:nvSpPr>
        <p:spPr>
          <a:xfrm>
            <a:off x="800100" y="3404468"/>
            <a:ext cx="7543800" cy="2691532"/>
          </a:xfrm>
        </p:spPr>
        <p:txBody>
          <a:bodyPr rtlCol="0">
            <a:normAutofit fontScale="92500" lnSpcReduction="20000"/>
          </a:bodyPr>
          <a:lstStyle/>
          <a:p>
            <a:pPr marL="182880" indent="-182880" eaLnBrk="1" fontAlgn="auto" hangingPunct="1">
              <a:spcAft>
                <a:spcPts val="0"/>
              </a:spcAft>
              <a:buFont typeface="Arial" pitchFamily="34" charset="0"/>
              <a:buChar char="•"/>
              <a:defRPr/>
            </a:pPr>
            <a:r>
              <a:rPr lang="en-US" altLang="en-US" sz="2200" b="1" u="sng" dirty="0">
                <a:latin typeface="Arial Narrow" pitchFamily="34" charset="0"/>
              </a:rPr>
              <a:t>Independent candidates:</a:t>
            </a:r>
          </a:p>
          <a:p>
            <a:pPr marL="457517" lvl="1" indent="-182880" eaLnBrk="1" fontAlgn="auto" hangingPunct="1">
              <a:spcAft>
                <a:spcPts val="0"/>
              </a:spcAft>
              <a:buFont typeface="Arial" pitchFamily="34" charset="0"/>
              <a:buChar char="•"/>
              <a:defRPr/>
            </a:pPr>
            <a:r>
              <a:rPr lang="en-US" altLang="en-US" sz="1900" dirty="0">
                <a:latin typeface="Arial Narrow" pitchFamily="34" charset="0"/>
              </a:rPr>
              <a:t>Receive one (1) disbursement of 70% of the combined primary and general election funds.</a:t>
            </a:r>
          </a:p>
          <a:p>
            <a:pPr marL="274637" lvl="1" indent="0" eaLnBrk="1" fontAlgn="auto" hangingPunct="1">
              <a:spcAft>
                <a:spcPts val="0"/>
              </a:spcAft>
              <a:buNone/>
              <a:defRPr/>
            </a:pPr>
            <a:endParaRPr lang="en-US" altLang="en-US" sz="1400" dirty="0">
              <a:latin typeface="Arial Narrow" pitchFamily="34" charset="0"/>
            </a:endParaRPr>
          </a:p>
          <a:p>
            <a:pPr eaLnBrk="1" fontAlgn="auto" hangingPunct="1">
              <a:spcAft>
                <a:spcPts val="0"/>
              </a:spcAft>
              <a:defRPr/>
            </a:pPr>
            <a:r>
              <a:rPr lang="en-US" altLang="en-US" sz="2200" b="1" u="sng" dirty="0">
                <a:latin typeface="Arial Narrow" pitchFamily="34" charset="0"/>
              </a:rPr>
              <a:t>One Party Dominate Legislative Candidates:</a:t>
            </a:r>
          </a:p>
          <a:p>
            <a:pPr marL="457517" lvl="1" indent="-182880" eaLnBrk="1" fontAlgn="auto" hangingPunct="1">
              <a:spcAft>
                <a:spcPts val="0"/>
              </a:spcAft>
              <a:buFont typeface="Arial" pitchFamily="34" charset="0"/>
              <a:buChar char="•"/>
              <a:defRPr/>
            </a:pPr>
            <a:r>
              <a:rPr lang="en-US" altLang="en-US" sz="1900" dirty="0">
                <a:latin typeface="Arial Narrow" pitchFamily="34" charset="0"/>
              </a:rPr>
              <a:t>Legislative candidates who are in a one-party dominant district may choose to receive the general funding amount in the primary election if they are a member of the dominant party and in a contested primary.</a:t>
            </a:r>
          </a:p>
          <a:p>
            <a:pPr marL="457517" lvl="1" indent="-182880" eaLnBrk="1" fontAlgn="auto" hangingPunct="1">
              <a:spcAft>
                <a:spcPts val="0"/>
              </a:spcAft>
              <a:buFont typeface="Arial" pitchFamily="34" charset="0"/>
              <a:buChar char="•"/>
              <a:defRPr/>
            </a:pPr>
            <a:r>
              <a:rPr lang="en-US" altLang="en-US" sz="1900" dirty="0">
                <a:latin typeface="Arial Narrow" pitchFamily="34" charset="0"/>
              </a:rPr>
              <a:t>Candidates who make this choice will receive an amount equal to the primary election funding amount in the general election.</a:t>
            </a:r>
          </a:p>
          <a:p>
            <a:pPr marL="274637" lvl="1" indent="0" eaLnBrk="1" fontAlgn="auto" hangingPunct="1">
              <a:spcAft>
                <a:spcPts val="0"/>
              </a:spcAft>
              <a:buNone/>
              <a:defRPr/>
            </a:pPr>
            <a:endParaRPr lang="en-US" altLang="en-US" sz="1800" dirty="0">
              <a:latin typeface="Arial Narrow" pitchFamily="34" charset="0"/>
            </a:endParaRPr>
          </a:p>
          <a:p>
            <a:pPr marL="274637" lvl="1" indent="0" eaLnBrk="1" fontAlgn="auto" hangingPunct="1">
              <a:spcAft>
                <a:spcPts val="0"/>
              </a:spcAft>
              <a:buNone/>
              <a:defRPr/>
            </a:pPr>
            <a:endParaRPr lang="en-US" altLang="en-US" sz="1800" dirty="0">
              <a:latin typeface="Arial Narrow" pitchFamily="34" charset="0"/>
            </a:endParaRPr>
          </a:p>
          <a:p>
            <a:pPr marL="274320" lvl="1" indent="0" eaLnBrk="1" fontAlgn="auto" hangingPunct="1">
              <a:spcAft>
                <a:spcPts val="0"/>
              </a:spcAft>
              <a:buFont typeface="Arial" charset="0"/>
              <a:buNone/>
              <a:defRPr/>
            </a:pPr>
            <a:endParaRPr lang="en-US" altLang="en-US" dirty="0">
              <a:latin typeface="Arial Narrow" pitchFamily="34" charset="0"/>
            </a:endParaRPr>
          </a:p>
        </p:txBody>
      </p:sp>
      <p:sp>
        <p:nvSpPr>
          <p:cNvPr id="31748" name="Control 1"/>
          <p:cNvSpPr>
            <a:spLocks noChangeArrowheads="1" noChangeShapeType="1"/>
          </p:cNvSpPr>
          <p:nvPr/>
        </p:nvSpPr>
        <p:spPr bwMode="auto">
          <a:xfrm>
            <a:off x="3911600" y="11582400"/>
            <a:ext cx="6867525"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en-US" altLang="en-US" sz="1800">
              <a:latin typeface="Garamond" pitchFamily="18" charset="0"/>
            </a:endParaRPr>
          </a:p>
        </p:txBody>
      </p:sp>
      <p:pic>
        <p:nvPicPr>
          <p:cNvPr id="3174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7938"/>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02" name="Control 28"/>
          <p:cNvSpPr>
            <a:spLocks noChangeArrowheads="1" noChangeShapeType="1"/>
          </p:cNvSpPr>
          <p:nvPr/>
        </p:nvSpPr>
        <p:spPr bwMode="auto">
          <a:xfrm>
            <a:off x="1614488" y="11704638"/>
            <a:ext cx="68484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en-US" altLang="en-US" sz="1800">
              <a:latin typeface="Garamond" pitchFamily="18" charset="0"/>
            </a:endParaRPr>
          </a:p>
        </p:txBody>
      </p:sp>
      <p:graphicFrame>
        <p:nvGraphicFramePr>
          <p:cNvPr id="9" name="Google Shape;350;p24">
            <a:extLst>
              <a:ext uri="{FF2B5EF4-FFF2-40B4-BE49-F238E27FC236}">
                <a16:creationId xmlns:a16="http://schemas.microsoft.com/office/drawing/2014/main" id="{57CD9D59-5992-404B-99FD-157923756D92}"/>
              </a:ext>
            </a:extLst>
          </p:cNvPr>
          <p:cNvGraphicFramePr/>
          <p:nvPr>
            <p:extLst>
              <p:ext uri="{D42A27DB-BD31-4B8C-83A1-F6EECF244321}">
                <p14:modId xmlns:p14="http://schemas.microsoft.com/office/powerpoint/2010/main" val="3925098801"/>
              </p:ext>
            </p:extLst>
          </p:nvPr>
        </p:nvGraphicFramePr>
        <p:xfrm>
          <a:off x="608248" y="1227859"/>
          <a:ext cx="7854716" cy="1979282"/>
        </p:xfrm>
        <a:graphic>
          <a:graphicData uri="http://schemas.openxmlformats.org/drawingml/2006/table">
            <a:tbl>
              <a:tblPr>
                <a:noFill/>
              </a:tblPr>
              <a:tblGrid>
                <a:gridCol w="839552">
                  <a:extLst>
                    <a:ext uri="{9D8B030D-6E8A-4147-A177-3AD203B41FA5}">
                      <a16:colId xmlns:a16="http://schemas.microsoft.com/office/drawing/2014/main" val="896852441"/>
                    </a:ext>
                  </a:extLst>
                </a:gridCol>
                <a:gridCol w="822796">
                  <a:extLst>
                    <a:ext uri="{9D8B030D-6E8A-4147-A177-3AD203B41FA5}">
                      <a16:colId xmlns:a16="http://schemas.microsoft.com/office/drawing/2014/main" val="20000"/>
                    </a:ext>
                  </a:extLst>
                </a:gridCol>
                <a:gridCol w="830504">
                  <a:extLst>
                    <a:ext uri="{9D8B030D-6E8A-4147-A177-3AD203B41FA5}">
                      <a16:colId xmlns:a16="http://schemas.microsoft.com/office/drawing/2014/main" val="20001"/>
                    </a:ext>
                  </a:extLst>
                </a:gridCol>
                <a:gridCol w="906004">
                  <a:extLst>
                    <a:ext uri="{9D8B030D-6E8A-4147-A177-3AD203B41FA5}">
                      <a16:colId xmlns:a16="http://schemas.microsoft.com/office/drawing/2014/main" val="20002"/>
                    </a:ext>
                  </a:extLst>
                </a:gridCol>
                <a:gridCol w="830504">
                  <a:extLst>
                    <a:ext uri="{9D8B030D-6E8A-4147-A177-3AD203B41FA5}">
                      <a16:colId xmlns:a16="http://schemas.microsoft.com/office/drawing/2014/main" val="20003"/>
                    </a:ext>
                  </a:extLst>
                </a:gridCol>
                <a:gridCol w="906004">
                  <a:extLst>
                    <a:ext uri="{9D8B030D-6E8A-4147-A177-3AD203B41FA5}">
                      <a16:colId xmlns:a16="http://schemas.microsoft.com/office/drawing/2014/main" val="20004"/>
                    </a:ext>
                  </a:extLst>
                </a:gridCol>
                <a:gridCol w="906004">
                  <a:extLst>
                    <a:ext uri="{9D8B030D-6E8A-4147-A177-3AD203B41FA5}">
                      <a16:colId xmlns:a16="http://schemas.microsoft.com/office/drawing/2014/main" val="20005"/>
                    </a:ext>
                  </a:extLst>
                </a:gridCol>
                <a:gridCol w="906004">
                  <a:extLst>
                    <a:ext uri="{9D8B030D-6E8A-4147-A177-3AD203B41FA5}">
                      <a16:colId xmlns:a16="http://schemas.microsoft.com/office/drawing/2014/main" val="20006"/>
                    </a:ext>
                  </a:extLst>
                </a:gridCol>
                <a:gridCol w="907344">
                  <a:extLst>
                    <a:ext uri="{9D8B030D-6E8A-4147-A177-3AD203B41FA5}">
                      <a16:colId xmlns:a16="http://schemas.microsoft.com/office/drawing/2014/main" val="20007"/>
                    </a:ext>
                  </a:extLst>
                </a:gridCol>
              </a:tblGrid>
              <a:tr h="733036">
                <a:tc>
                  <a:txBody>
                    <a:bodyPr/>
                    <a:lstStyle/>
                    <a:p>
                      <a:pPr marL="0" marR="0" lvl="0" indent="0" algn="ctr" rtl="0">
                        <a:spcBef>
                          <a:spcPts val="0"/>
                        </a:spcBef>
                        <a:spcAft>
                          <a:spcPts val="0"/>
                        </a:spcAft>
                        <a:buNone/>
                      </a:pPr>
                      <a:r>
                        <a:rPr lang="en-US" sz="1050" b="1" i="0" u="none" strike="noStrike" cap="none" dirty="0">
                          <a:solidFill>
                            <a:schemeClr val="dk1"/>
                          </a:solidFill>
                          <a:latin typeface="+mj-lt"/>
                          <a:ea typeface="Times New Roman"/>
                          <a:cs typeface="Times New Roman"/>
                          <a:sym typeface="Times New Roman"/>
                        </a:rPr>
                        <a:t>Election Funding</a:t>
                      </a:r>
                      <a:endParaRPr sz="1050" b="1"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Governor</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Secretary of State</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Attorney</a:t>
                      </a:r>
                      <a:br>
                        <a:rPr lang="en-US" sz="1050" i="0" u="none" strike="noStrike" cap="none" dirty="0">
                          <a:solidFill>
                            <a:schemeClr val="dk1"/>
                          </a:solidFill>
                          <a:latin typeface="+mj-lt"/>
                          <a:ea typeface="Arial Narrow"/>
                          <a:cs typeface="Arial Narrow"/>
                          <a:sym typeface="Arial Narrow"/>
                        </a:rPr>
                      </a:br>
                      <a:r>
                        <a:rPr lang="en-US" sz="1050" i="0" u="none" strike="noStrike" cap="none" dirty="0">
                          <a:solidFill>
                            <a:schemeClr val="dk1"/>
                          </a:solidFill>
                          <a:latin typeface="+mj-lt"/>
                          <a:ea typeface="Arial Narrow"/>
                          <a:cs typeface="Arial Narrow"/>
                          <a:sym typeface="Arial Narrow"/>
                        </a:rPr>
                        <a:t> General</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Treasurer</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Supt. Of Public Inst.</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kern="1200" cap="none" dirty="0">
                          <a:solidFill>
                            <a:schemeClr val="dk1"/>
                          </a:solidFill>
                          <a:latin typeface="+mj-lt"/>
                          <a:ea typeface="Arial Narrow"/>
                          <a:cs typeface="Arial Narrow"/>
                          <a:sym typeface="Arial Narrow"/>
                        </a:rPr>
                        <a:t>Corporation</a:t>
                      </a:r>
                      <a:r>
                        <a:rPr lang="en-US" sz="1050" i="0" u="none" strike="noStrike" cap="none" dirty="0">
                          <a:solidFill>
                            <a:schemeClr val="dk1"/>
                          </a:solidFill>
                          <a:latin typeface="+mj-lt"/>
                          <a:ea typeface="Arial Narrow"/>
                          <a:cs typeface="Arial Narrow"/>
                          <a:sym typeface="Arial Narrow"/>
                        </a:rPr>
                        <a:t> </a:t>
                      </a:r>
                      <a:br>
                        <a:rPr lang="en-US" sz="1050" i="0" u="none" strike="noStrike" cap="none" dirty="0">
                          <a:solidFill>
                            <a:schemeClr val="dk1"/>
                          </a:solidFill>
                          <a:latin typeface="+mj-lt"/>
                          <a:ea typeface="Arial Narrow"/>
                          <a:cs typeface="Arial Narrow"/>
                          <a:sym typeface="Arial Narrow"/>
                        </a:rPr>
                      </a:br>
                      <a:r>
                        <a:rPr lang="en-US" sz="1050" i="0" u="none" strike="noStrike" cap="none" dirty="0">
                          <a:solidFill>
                            <a:schemeClr val="dk1"/>
                          </a:solidFill>
                          <a:latin typeface="+mj-lt"/>
                          <a:ea typeface="Arial Narrow"/>
                          <a:cs typeface="Arial Narrow"/>
                          <a:sym typeface="Arial Narrow"/>
                        </a:rPr>
                        <a:t>Commission</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Mine                   Inspector </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050" i="0" u="none" strike="noStrike" cap="none" dirty="0">
                          <a:solidFill>
                            <a:schemeClr val="dk1"/>
                          </a:solidFill>
                          <a:latin typeface="+mj-lt"/>
                          <a:ea typeface="Arial Narrow"/>
                          <a:cs typeface="Arial Narrow"/>
                          <a:sym typeface="Arial Narrow"/>
                        </a:rPr>
                        <a:t>Legislature </a:t>
                      </a:r>
                      <a:endParaRPr sz="1050" i="0" u="none" strike="noStrike" cap="none" dirty="0">
                        <a:solidFill>
                          <a:schemeClr val="dk1"/>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DFC149"/>
                    </a:solidFill>
                  </a:tcPr>
                </a:tc>
                <a:extLst>
                  <a:ext uri="{0D108BD9-81ED-4DB2-BD59-A6C34878D82A}">
                    <a16:rowId xmlns:a16="http://schemas.microsoft.com/office/drawing/2014/main" val="10000"/>
                  </a:ext>
                </a:extLst>
              </a:tr>
              <a:tr h="370731">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Primary</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$1,141,328</a:t>
                      </a: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Arial Narrow"/>
                          <a:cs typeface="Arial Narrow"/>
                          <a:sym typeface="Arial Narrow"/>
                        </a:rPr>
                        <a:t>$295,743</a:t>
                      </a: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Arial Narrow"/>
                          <a:cs typeface="Arial Narrow"/>
                          <a:sym typeface="Arial Narrow"/>
                        </a:rPr>
                        <a:t>$295,743</a:t>
                      </a: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Arial Narrow"/>
                          <a:cs typeface="Arial Narrow"/>
                          <a:sym typeface="Arial Narrow"/>
                        </a:rPr>
                        <a:t>$147,836</a:t>
                      </a:r>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Arial Narrow"/>
                          <a:cs typeface="Arial Narrow"/>
                          <a:sym typeface="Arial Narrow"/>
                        </a:rPr>
                        <a:t>$147,836</a:t>
                      </a: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cap="none" dirty="0">
                          <a:solidFill>
                            <a:srgbClr val="000000"/>
                          </a:solidFill>
                          <a:latin typeface="+mj-lt"/>
                          <a:ea typeface="Arial Narrow"/>
                          <a:cs typeface="Arial Narrow"/>
                          <a:sym typeface="Arial Narrow"/>
                        </a:rPr>
                        <a:t>$147,836</a:t>
                      </a: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kern="1200" cap="none" dirty="0">
                          <a:solidFill>
                            <a:srgbClr val="000000"/>
                          </a:solidFill>
                          <a:latin typeface="Arial"/>
                          <a:ea typeface="Times New Roman"/>
                          <a:cs typeface="Times New Roman"/>
                          <a:sym typeface="Times New Roman"/>
                        </a:rPr>
                        <a:t>$73,943</a:t>
                      </a: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100" u="none" strike="noStrike" kern="1200" cap="none" dirty="0">
                          <a:solidFill>
                            <a:srgbClr val="000000"/>
                          </a:solidFill>
                          <a:latin typeface="Arial"/>
                          <a:ea typeface="Times New Roman"/>
                          <a:cs typeface="Times New Roman"/>
                          <a:sym typeface="Times New Roman"/>
                        </a:rPr>
                        <a:t>$23,099</a:t>
                      </a:r>
                    </a:p>
                  </a:txBody>
                  <a:tcPr marL="9525" marR="9525" marT="95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3070">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General</a:t>
                      </a:r>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$1,711,992</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$443,615</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$443,615</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$221,754</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$221,754</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$221,754</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kern="1200" cap="none" dirty="0">
                          <a:solidFill>
                            <a:srgbClr val="000000"/>
                          </a:solidFill>
                          <a:latin typeface="+mn-lt"/>
                          <a:ea typeface="Times New Roman"/>
                          <a:cs typeface="Times New Roman"/>
                          <a:sym typeface="Times New Roman"/>
                        </a:rPr>
                        <a:t>$110,915</a:t>
                      </a: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kern="1200" cap="none" dirty="0">
                          <a:solidFill>
                            <a:srgbClr val="000000"/>
                          </a:solidFill>
                          <a:latin typeface="+mn-lt"/>
                          <a:ea typeface="Times New Roman"/>
                          <a:cs typeface="Times New Roman"/>
                          <a:sym typeface="Times New Roman"/>
                        </a:rPr>
                        <a:t>$34,649</a:t>
                      </a: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70556359"/>
                  </a:ext>
                </a:extLst>
              </a:tr>
              <a:tr h="498633">
                <a:tc>
                  <a:txBody>
                    <a:bodyPr/>
                    <a:lstStyle/>
                    <a:p>
                      <a:pPr marL="0" marR="0" lvl="0" indent="0" algn="ctr" rtl="0">
                        <a:spcBef>
                          <a:spcPts val="0"/>
                        </a:spcBef>
                        <a:spcAft>
                          <a:spcPts val="0"/>
                        </a:spcAft>
                        <a:buNone/>
                      </a:pPr>
                      <a:r>
                        <a:rPr lang="en-US" sz="1100" u="none" strike="noStrike" cap="none" dirty="0">
                          <a:solidFill>
                            <a:srgbClr val="002060"/>
                          </a:solidFill>
                          <a:latin typeface="+mj-lt"/>
                          <a:ea typeface="Times New Roman"/>
                          <a:cs typeface="Times New Roman"/>
                          <a:sym typeface="Times New Roman"/>
                        </a:rPr>
                        <a:t>Independent</a:t>
                      </a:r>
                      <a:endParaRPr sz="1100" u="none" strike="noStrike" cap="none" dirty="0">
                        <a:solidFill>
                          <a:srgbClr val="002060"/>
                        </a:solidFill>
                        <a:latin typeface="+mj-lt"/>
                        <a:ea typeface="Times New Roman"/>
                        <a:cs typeface="Times New Roman"/>
                        <a:sym typeface="Times New Roman"/>
                      </a:endParaRPr>
                    </a:p>
                  </a:txBody>
                  <a:tcPr marL="9525" marR="9525" marT="9525" marB="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$1,997,324</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$517,550</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$517,550</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$258,713</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$258,713</a:t>
                      </a: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2060"/>
                          </a:solidFill>
                          <a:latin typeface="+mj-lt"/>
                          <a:ea typeface="Times New Roman"/>
                          <a:cs typeface="Times New Roman"/>
                          <a:sym typeface="Times New Roman"/>
                        </a:rPr>
                        <a:t>$258,713</a:t>
                      </a:r>
                      <a:endParaRPr sz="1100" u="none" strike="noStrike" cap="none" dirty="0">
                        <a:solidFill>
                          <a:srgbClr val="00206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u="none" strike="noStrike" kern="1200" cap="none" dirty="0">
                        <a:solidFill>
                          <a:srgbClr val="000000"/>
                        </a:solidFill>
                        <a:latin typeface="+mj-lt"/>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none" strike="noStrike" kern="1200" cap="none" dirty="0">
                          <a:solidFill>
                            <a:srgbClr val="000000"/>
                          </a:solidFill>
                          <a:latin typeface="+mj-lt"/>
                          <a:ea typeface="Times New Roman"/>
                          <a:cs typeface="Times New Roman"/>
                          <a:sym typeface="Times New Roman"/>
                        </a:rPr>
                        <a:t>$129,400</a:t>
                      </a:r>
                    </a:p>
                    <a:p>
                      <a:pPr marL="0" marR="0" lvl="0" indent="0" algn="ctr" rtl="0">
                        <a:spcBef>
                          <a:spcPts val="0"/>
                        </a:spcBef>
                        <a:spcAft>
                          <a:spcPts val="0"/>
                        </a:spcAft>
                        <a:buNone/>
                      </a:pPr>
                      <a:endParaRPr sz="1100" u="none" strike="noStrike" cap="none" dirty="0">
                        <a:solidFill>
                          <a:srgbClr val="000000"/>
                        </a:solidFill>
                        <a:latin typeface="+mj-lt"/>
                        <a:ea typeface="Times New Roman"/>
                        <a:cs typeface="Times New Roman"/>
                        <a:sym typeface="Times New Roman"/>
                      </a:endParaRPr>
                    </a:p>
                  </a:txBody>
                  <a:tcPr marL="9525" marR="9525" marT="9525"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100" u="none" strike="noStrike" cap="none" dirty="0">
                          <a:solidFill>
                            <a:srgbClr val="000000"/>
                          </a:solidFill>
                          <a:latin typeface="+mj-lt"/>
                          <a:ea typeface="Times New Roman"/>
                          <a:cs typeface="Times New Roman"/>
                          <a:sym typeface="Times New Roman"/>
                        </a:rPr>
                        <a:t>$40,423</a:t>
                      </a:r>
                    </a:p>
                  </a:txBody>
                  <a:tcPr marL="9525" marR="9525" marT="9525" marB="0"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973111686"/>
                  </a:ext>
                </a:extLst>
              </a:tr>
            </a:tbl>
          </a:graphicData>
        </a:graphic>
      </p:graphicFrame>
    </p:spTree>
  </p:cSld>
  <p:clrMapOvr>
    <a:masterClrMapping/>
  </p:clrMapOvr>
  <p:transition advTm="75173"/>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458788"/>
            <a:ext cx="9169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Title 3"/>
          <p:cNvSpPr>
            <a:spLocks noGrp="1"/>
          </p:cNvSpPr>
          <p:nvPr>
            <p:ph type="title"/>
            <p:custDataLst>
              <p:tags r:id="rId1"/>
            </p:custDataLst>
          </p:nvPr>
        </p:nvSpPr>
        <p:spPr bwMode="auto">
          <a:xfrm>
            <a:off x="609600" y="2362200"/>
            <a:ext cx="8077200" cy="2130425"/>
          </a:xfrm>
        </p:spPr>
        <p:txBody>
          <a:bodyPr wrap="square" numCol="1" anchorCtr="0" compatLnSpc="1">
            <a:prstTxWarp prst="textNoShape">
              <a:avLst/>
            </a:prstTxWarp>
            <a:normAutofit fontScale="90000"/>
          </a:bodyPr>
          <a:lstStyle/>
          <a:p>
            <a:pPr algn="r" eaLnBrk="1" fontAlgn="auto" hangingPunct="1">
              <a:spcAft>
                <a:spcPts val="0"/>
              </a:spcAft>
              <a:defRPr/>
            </a:pPr>
            <a:r>
              <a:rPr lang="en-US" altLang="en-US" sz="5200" cap="none" dirty="0">
                <a:solidFill>
                  <a:schemeClr val="bg1"/>
                </a:solidFill>
                <a:latin typeface="Gotham Book" pitchFamily="50" charset="0"/>
                <a:cs typeface="Gotham Book" pitchFamily="50" charset="0"/>
              </a:rPr>
              <a:t>CAMPAIGN FINANCE</a:t>
            </a:r>
            <a:br>
              <a:rPr lang="en-US" altLang="en-US" sz="5200" cap="none" dirty="0">
                <a:solidFill>
                  <a:schemeClr val="bg1"/>
                </a:solidFill>
                <a:latin typeface="Gotham Book" pitchFamily="50" charset="0"/>
                <a:cs typeface="Gotham Book" pitchFamily="50" charset="0"/>
              </a:rPr>
            </a:br>
            <a:r>
              <a:rPr lang="en-US" altLang="en-US" sz="4400" i="1" cap="none" dirty="0">
                <a:solidFill>
                  <a:schemeClr val="bg1"/>
                </a:solidFill>
                <a:latin typeface="Gotham Book" pitchFamily="50" charset="0"/>
                <a:cs typeface="Gotham Book" pitchFamily="50" charset="0"/>
              </a:rPr>
              <a:t>Reporting Requirements, Contributions, Expenditures, and Usage of Funds</a:t>
            </a:r>
          </a:p>
        </p:txBody>
      </p:sp>
      <p:sp>
        <p:nvSpPr>
          <p:cNvPr id="2" name="Rectangle 1"/>
          <p:cNvSpPr/>
          <p:nvPr/>
        </p:nvSpPr>
        <p:spPr>
          <a:xfrm>
            <a:off x="0" y="407988"/>
            <a:ext cx="9144000" cy="125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362200" y="2514600"/>
            <a:ext cx="63246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818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6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57200"/>
            <a:ext cx="9144000" cy="6400800"/>
          </a:xfrm>
          <a:prstGeom prst="rect">
            <a:avLst/>
          </a:prstGeom>
          <a:solidFill>
            <a:srgbClr val="DFC149"/>
          </a:solidFill>
          <a:ln>
            <a:solidFill>
              <a:srgbClr val="DFC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 name="Title 3"/>
          <p:cNvSpPr>
            <a:spLocks noGrp="1"/>
          </p:cNvSpPr>
          <p:nvPr>
            <p:ph type="title"/>
            <p:custDataLst>
              <p:tags r:id="rId1"/>
            </p:custDataLst>
          </p:nvPr>
        </p:nvSpPr>
        <p:spPr bwMode="auto">
          <a:xfrm>
            <a:off x="839788" y="2362200"/>
            <a:ext cx="7464425" cy="2130425"/>
          </a:xfrm>
        </p:spPr>
        <p:txBody>
          <a:bodyPr wrap="square" numCol="1" anchorCtr="0" compatLnSpc="1">
            <a:prstTxWarp prst="textNoShape">
              <a:avLst/>
            </a:prstTxWarp>
          </a:bodyPr>
          <a:lstStyle/>
          <a:p>
            <a:pPr algn="r" eaLnBrk="1" fontAlgn="auto" hangingPunct="1">
              <a:spcAft>
                <a:spcPts val="0"/>
              </a:spcAft>
              <a:defRPr/>
            </a:pPr>
            <a:r>
              <a:rPr lang="en-US" altLang="en-US" sz="4000" cap="none" dirty="0">
                <a:solidFill>
                  <a:schemeClr val="bg1"/>
                </a:solidFill>
                <a:latin typeface="Gotham Book" pitchFamily="50" charset="0"/>
                <a:cs typeface="Gotham Book" pitchFamily="50" charset="0"/>
              </a:rPr>
              <a:t>ARIZONA</a:t>
            </a:r>
            <a:br>
              <a:rPr lang="en-US" altLang="en-US" sz="4000" cap="none" dirty="0">
                <a:solidFill>
                  <a:schemeClr val="bg1"/>
                </a:solidFill>
                <a:latin typeface="Gotham Book" pitchFamily="50" charset="0"/>
                <a:cs typeface="Gotham Book" pitchFamily="50" charset="0"/>
              </a:rPr>
            </a:br>
            <a:r>
              <a:rPr lang="en-US" altLang="en-US" sz="4000" b="1" i="1" cap="none" dirty="0">
                <a:solidFill>
                  <a:schemeClr val="bg1"/>
                </a:solidFill>
                <a:latin typeface="Gotham Book" pitchFamily="50" charset="0"/>
                <a:cs typeface="Gotham Book" pitchFamily="50" charset="0"/>
              </a:rPr>
              <a:t>Citizens Clean Elections Act </a:t>
            </a:r>
            <a:endParaRPr lang="en-US" altLang="en-US" sz="3600" b="1" i="1" cap="none" dirty="0">
              <a:solidFill>
                <a:schemeClr val="bg1"/>
              </a:solidFill>
              <a:latin typeface="Gotham Book" pitchFamily="50" charset="0"/>
              <a:cs typeface="Gotham Book" pitchFamily="50" charset="0"/>
            </a:endParaRPr>
          </a:p>
        </p:txBody>
      </p:sp>
      <p:cxnSp>
        <p:nvCxnSpPr>
          <p:cNvPr id="4" name="Straight Connector 3"/>
          <p:cNvCxnSpPr/>
          <p:nvPr/>
        </p:nvCxnSpPr>
        <p:spPr>
          <a:xfrm>
            <a:off x="914400" y="4419600"/>
            <a:ext cx="731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74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609600"/>
            <a:ext cx="83820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Campaign Finance Disclosure</a:t>
            </a:r>
          </a:p>
        </p:txBody>
      </p:sp>
      <p:sp>
        <p:nvSpPr>
          <p:cNvPr id="52227" name="Content Placeholder 1"/>
          <p:cNvSpPr>
            <a:spLocks noGrp="1"/>
          </p:cNvSpPr>
          <p:nvPr>
            <p:ph idx="1"/>
            <p:custDataLst>
              <p:tags r:id="rId2"/>
            </p:custDataLst>
          </p:nvPr>
        </p:nvSpPr>
        <p:spPr>
          <a:xfrm>
            <a:off x="1143000" y="1524000"/>
            <a:ext cx="6629400" cy="5105400"/>
          </a:xfrm>
        </p:spPr>
        <p:txBody>
          <a:bodyPr/>
          <a:lstStyle/>
          <a:p>
            <a:pPr eaLnBrk="1" hangingPunct="1">
              <a:lnSpc>
                <a:spcPct val="90000"/>
              </a:lnSpc>
            </a:pPr>
            <a:r>
              <a:rPr lang="en-US" altLang="en-US" dirty="0">
                <a:latin typeface="Arial Narrow" pitchFamily="34" charset="0"/>
              </a:rPr>
              <a:t>Candidates must file campaign finance reports electronically with the Secretary of State’s office.</a:t>
            </a:r>
          </a:p>
          <a:p>
            <a:pPr lvl="1" eaLnBrk="1" hangingPunct="1">
              <a:lnSpc>
                <a:spcPct val="90000"/>
              </a:lnSpc>
            </a:pPr>
            <a:r>
              <a:rPr lang="en-US" altLang="en-US" dirty="0">
                <a:latin typeface="Arial Narrow" pitchFamily="34" charset="0"/>
              </a:rPr>
              <a:t>Accessed through the Secretary of State’s website at </a:t>
            </a:r>
            <a:r>
              <a:rPr lang="en-US" altLang="en-US" dirty="0">
                <a:latin typeface="Arial Narrow" pitchFamily="34" charset="0"/>
                <a:hlinkClick r:id="rId4"/>
              </a:rPr>
              <a:t>www.azsos.gov</a:t>
            </a:r>
            <a:r>
              <a:rPr lang="en-US" altLang="en-US" dirty="0">
                <a:latin typeface="Arial Narrow" pitchFamily="34" charset="0"/>
              </a:rPr>
              <a:t> </a:t>
            </a:r>
          </a:p>
          <a:p>
            <a:pPr lvl="1" eaLnBrk="1" hangingPunct="1">
              <a:lnSpc>
                <a:spcPct val="90000"/>
              </a:lnSpc>
            </a:pPr>
            <a:r>
              <a:rPr lang="en-US" altLang="en-US" dirty="0">
                <a:latin typeface="Arial Narrow" pitchFamily="34" charset="0"/>
              </a:rPr>
              <a:t>Each report must include all contributions, expenditures, outstanding debt, and financial activity for the reporting period.</a:t>
            </a:r>
          </a:p>
          <a:p>
            <a:pPr marL="274637" lvl="1" indent="0" eaLnBrk="1" hangingPunct="1">
              <a:lnSpc>
                <a:spcPct val="90000"/>
              </a:lnSpc>
              <a:buNone/>
            </a:pPr>
            <a:endParaRPr lang="en-US" altLang="en-US" dirty="0">
              <a:latin typeface="Arial Narrow" pitchFamily="34" charset="0"/>
            </a:endParaRPr>
          </a:p>
          <a:p>
            <a:pPr eaLnBrk="1" hangingPunct="1">
              <a:lnSpc>
                <a:spcPct val="90000"/>
              </a:lnSpc>
            </a:pPr>
            <a:r>
              <a:rPr lang="en-US" altLang="en-US" dirty="0">
                <a:latin typeface="Arial Narrow" pitchFamily="34" charset="0"/>
              </a:rPr>
              <a:t>Participating candidates are required to file additional campaign finance reports.</a:t>
            </a:r>
          </a:p>
          <a:p>
            <a:pPr lvl="1" eaLnBrk="1" hangingPunct="1">
              <a:lnSpc>
                <a:spcPct val="90000"/>
              </a:lnSpc>
            </a:pPr>
            <a:r>
              <a:rPr lang="en-US" altLang="en-US" dirty="0">
                <a:latin typeface="Arial Narrow" pitchFamily="34" charset="0"/>
              </a:rPr>
              <a:t>Reports are reviewed by the Commission staff. </a:t>
            </a:r>
          </a:p>
          <a:p>
            <a:pPr lvl="1" eaLnBrk="1" hangingPunct="1">
              <a:lnSpc>
                <a:spcPct val="90000"/>
              </a:lnSpc>
            </a:pPr>
            <a:r>
              <a:rPr lang="en-US" altLang="en-US" b="1" u="sng" dirty="0">
                <a:latin typeface="Arial Narrow" pitchFamily="34" charset="0"/>
              </a:rPr>
              <a:t>Failure to file will result in daily fines of $220 for legislative candidates and $600 for statewide candidates, and will delay funding. Additionally, candidates may be required to repay all of their Clean Election funds.</a:t>
            </a:r>
          </a:p>
          <a:p>
            <a:pPr lvl="1" eaLnBrk="1" hangingPunct="1">
              <a:lnSpc>
                <a:spcPct val="90000"/>
              </a:lnSpc>
            </a:pPr>
            <a:endParaRPr lang="en-US" altLang="en-US" b="1" dirty="0">
              <a:latin typeface="Arial Narrow" pitchFamily="34" charset="0"/>
            </a:endParaRPr>
          </a:p>
        </p:txBody>
      </p:sp>
      <p:pic>
        <p:nvPicPr>
          <p:cNvPr id="522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9874"/>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95300" y="609600"/>
            <a:ext cx="81534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Campaign Contributions </a:t>
            </a:r>
            <a:br>
              <a:rPr lang="en-US" sz="3200" b="1" dirty="0">
                <a:solidFill>
                  <a:schemeClr val="tx1"/>
                </a:solidFill>
                <a:latin typeface="Gotham Book" pitchFamily="50" charset="0"/>
                <a:cs typeface="Gotham Book" pitchFamily="50" charset="0"/>
              </a:rPr>
            </a:br>
            <a:r>
              <a:rPr lang="en-US" sz="1800" b="1" dirty="0">
                <a:solidFill>
                  <a:schemeClr val="tx1"/>
                </a:solidFill>
                <a:latin typeface="Gotham Book" pitchFamily="50" charset="0"/>
                <a:cs typeface="Gotham Book" pitchFamily="50" charset="0"/>
              </a:rPr>
              <a:t>A.R.S. §16-901(11)</a:t>
            </a:r>
          </a:p>
        </p:txBody>
      </p:sp>
      <p:sp>
        <p:nvSpPr>
          <p:cNvPr id="34819" name="Content Placeholder 1"/>
          <p:cNvSpPr>
            <a:spLocks noGrp="1"/>
          </p:cNvSpPr>
          <p:nvPr>
            <p:ph idx="1"/>
            <p:custDataLst>
              <p:tags r:id="rId2"/>
            </p:custDataLst>
          </p:nvPr>
        </p:nvSpPr>
        <p:spPr>
          <a:xfrm>
            <a:off x="571500" y="1828800"/>
            <a:ext cx="8001000" cy="4191000"/>
          </a:xfrm>
        </p:spPr>
        <p:txBody>
          <a:bodyPr/>
          <a:lstStyle/>
          <a:p>
            <a:pPr eaLnBrk="1" hangingPunct="1">
              <a:spcBef>
                <a:spcPts val="600"/>
              </a:spcBef>
            </a:pPr>
            <a:r>
              <a:rPr lang="en-US" altLang="en-US" sz="2000" dirty="0">
                <a:latin typeface="Arial Narrow" panose="020B0606020202030204" pitchFamily="34" charset="0"/>
              </a:rPr>
              <a:t>“</a:t>
            </a:r>
            <a:r>
              <a:rPr lang="en-US" altLang="en-US" sz="2000" b="1" dirty="0">
                <a:latin typeface="Arial Narrow" panose="020B0606020202030204" pitchFamily="34" charset="0"/>
              </a:rPr>
              <a:t>Contribution” </a:t>
            </a:r>
            <a:r>
              <a:rPr lang="en-US" altLang="en-US" sz="2000" dirty="0">
                <a:latin typeface="Arial Narrow" panose="020B0606020202030204" pitchFamily="34" charset="0"/>
              </a:rPr>
              <a:t>means any gift, subscription, loan, advance or deposit of money or anything of value made for the purpose of influencing an election. This includes: </a:t>
            </a:r>
          </a:p>
          <a:p>
            <a:pPr lvl="1" eaLnBrk="1" hangingPunct="1">
              <a:spcBef>
                <a:spcPts val="600"/>
              </a:spcBef>
            </a:pPr>
            <a:r>
              <a:rPr lang="en-US" altLang="en-US" sz="1600" dirty="0">
                <a:latin typeface="Arial Narrow" panose="020B0606020202030204" pitchFamily="34" charset="0"/>
              </a:rPr>
              <a:t> </a:t>
            </a:r>
            <a:r>
              <a:rPr lang="en-US" altLang="en-US" dirty="0">
                <a:latin typeface="Arial Narrow" pitchFamily="34" charset="0"/>
              </a:rPr>
              <a:t>A contribution that is made to retire campaign debt from a previous election cycle.</a:t>
            </a:r>
          </a:p>
          <a:p>
            <a:pPr lvl="1" eaLnBrk="1" hangingPunct="1">
              <a:spcBef>
                <a:spcPts val="600"/>
              </a:spcBef>
            </a:pPr>
            <a:r>
              <a:rPr lang="en-US" altLang="en-US" dirty="0">
                <a:latin typeface="Arial Narrow" pitchFamily="34" charset="0"/>
              </a:rPr>
              <a:t>Money or fair market value of anything that is directly or indirectly provided to an elected official for the specific purpose of defraying the expense of communications with constituents. </a:t>
            </a:r>
          </a:p>
          <a:p>
            <a:pPr lvl="1" eaLnBrk="1" hangingPunct="1">
              <a:spcBef>
                <a:spcPts val="600"/>
              </a:spcBef>
            </a:pPr>
            <a:r>
              <a:rPr lang="en-US" altLang="en-US" dirty="0">
                <a:latin typeface="Arial Narrow" pitchFamily="34" charset="0"/>
              </a:rPr>
              <a:t>The full purchase price of any item from a committee. </a:t>
            </a:r>
          </a:p>
          <a:p>
            <a:pPr lvl="1" eaLnBrk="1" hangingPunct="1">
              <a:spcBef>
                <a:spcPts val="600"/>
              </a:spcBef>
            </a:pPr>
            <a:r>
              <a:rPr lang="en-US" altLang="en-US" dirty="0">
                <a:latin typeface="Arial Narrow" pitchFamily="34" charset="0"/>
              </a:rPr>
              <a:t>A loan that is made to a committee for the purpose of influencing an election, to the extent the loan remains outstanding</a:t>
            </a:r>
          </a:p>
        </p:txBody>
      </p:sp>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14784"/>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350" y="533400"/>
            <a:ext cx="86106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Early Individual Contributions</a:t>
            </a:r>
          </a:p>
        </p:txBody>
      </p:sp>
      <p:sp>
        <p:nvSpPr>
          <p:cNvPr id="35843" name="Content Placeholder 1"/>
          <p:cNvSpPr>
            <a:spLocks noGrp="1"/>
          </p:cNvSpPr>
          <p:nvPr>
            <p:ph idx="1"/>
            <p:custDataLst>
              <p:tags r:id="rId2"/>
            </p:custDataLst>
          </p:nvPr>
        </p:nvSpPr>
        <p:spPr>
          <a:xfrm>
            <a:off x="4114800" y="1371600"/>
            <a:ext cx="4654369" cy="5257800"/>
          </a:xfrm>
        </p:spPr>
        <p:txBody>
          <a:bodyPr/>
          <a:lstStyle/>
          <a:p>
            <a:pPr eaLnBrk="1" hangingPunct="1"/>
            <a:r>
              <a:rPr lang="en-US" altLang="en-US" sz="2000" dirty="0">
                <a:latin typeface="Arial Narrow" pitchFamily="34" charset="0"/>
              </a:rPr>
              <a:t>Contributions collected during the Qualifying Period only</a:t>
            </a:r>
          </a:p>
          <a:p>
            <a:pPr lvl="1" eaLnBrk="1" hangingPunct="1"/>
            <a:r>
              <a:rPr lang="en-US" altLang="en-US" dirty="0">
                <a:latin typeface="Arial Narrow" pitchFamily="34" charset="0"/>
              </a:rPr>
              <a:t>$220 per individual - monetary, in-kind contribution or loan</a:t>
            </a:r>
          </a:p>
          <a:p>
            <a:pPr lvl="1" eaLnBrk="1" hangingPunct="1"/>
            <a:r>
              <a:rPr lang="en-US" altLang="en-US" dirty="0">
                <a:latin typeface="Arial Narrow" pitchFamily="34" charset="0"/>
              </a:rPr>
              <a:t>Received from individuals only</a:t>
            </a:r>
          </a:p>
          <a:p>
            <a:pPr lvl="2" eaLnBrk="1" hangingPunct="1"/>
            <a:r>
              <a:rPr lang="en-US" altLang="en-US" dirty="0">
                <a:latin typeface="Arial Narrow" pitchFamily="34" charset="0"/>
              </a:rPr>
              <a:t>Does not have to be resident of Arizona</a:t>
            </a:r>
          </a:p>
          <a:p>
            <a:pPr lvl="2" eaLnBrk="1" hangingPunct="1"/>
            <a:r>
              <a:rPr lang="en-US" altLang="en-US" dirty="0">
                <a:latin typeface="Arial Narrow" pitchFamily="34" charset="0"/>
              </a:rPr>
              <a:t>Does not have to be registered to vote</a:t>
            </a:r>
          </a:p>
          <a:p>
            <a:pPr lvl="2" eaLnBrk="1" hangingPunct="1"/>
            <a:r>
              <a:rPr lang="en-US" altLang="en-US" dirty="0">
                <a:latin typeface="Arial Narrow" pitchFamily="34" charset="0"/>
              </a:rPr>
              <a:t>Legal residents of the United States only</a:t>
            </a:r>
          </a:p>
          <a:p>
            <a:pPr lvl="1" eaLnBrk="1" hangingPunct="1"/>
            <a:r>
              <a:rPr lang="en-US" altLang="en-US" dirty="0">
                <a:latin typeface="Arial Narrow" pitchFamily="34" charset="0"/>
              </a:rPr>
              <a:t>May not be received from PACs, corporations, businesses, unions, LLC, etc.</a:t>
            </a:r>
          </a:p>
          <a:p>
            <a:pPr eaLnBrk="1" hangingPunct="1"/>
            <a:endParaRPr lang="en-US" altLang="en-US" sz="1800" dirty="0">
              <a:latin typeface="Arial Narrow" pitchFamily="34" charset="0"/>
            </a:endParaRPr>
          </a:p>
          <a:p>
            <a:pPr eaLnBrk="1" hangingPunct="1"/>
            <a:r>
              <a:rPr lang="en-US" altLang="en-US" sz="1800" dirty="0">
                <a:latin typeface="Arial Narrow" pitchFamily="34" charset="0"/>
              </a:rPr>
              <a:t>Must be received and spent by </a:t>
            </a:r>
            <a:r>
              <a:rPr lang="en-US" altLang="en-US" sz="1800" u="sng" dirty="0">
                <a:solidFill>
                  <a:srgbClr val="FF0000"/>
                </a:solidFill>
                <a:latin typeface="Arial Narrow" pitchFamily="34" charset="0"/>
              </a:rPr>
              <a:t>July 28, 2026</a:t>
            </a:r>
            <a:endParaRPr lang="en-US" altLang="en-US" sz="1800" dirty="0">
              <a:latin typeface="Arial Narrow" pitchFamily="34" charset="0"/>
            </a:endParaRPr>
          </a:p>
          <a:p>
            <a:pPr lvl="1" eaLnBrk="1" hangingPunct="1"/>
            <a:r>
              <a:rPr lang="en-US" altLang="en-US" sz="1800" dirty="0">
                <a:latin typeface="Arial Narrow" pitchFamily="34" charset="0"/>
              </a:rPr>
              <a:t>Any remaining early contributions must be sent to the Commission.</a:t>
            </a:r>
          </a:p>
          <a:p>
            <a:pPr lvl="1" eaLnBrk="1" hangingPunct="1"/>
            <a:endParaRPr lang="en-US" altLang="en-US" sz="1800" dirty="0">
              <a:latin typeface="Arial Narrow" pitchFamily="34" charset="0"/>
            </a:endParaRPr>
          </a:p>
          <a:p>
            <a:pPr marL="274637" lvl="1" indent="0" eaLnBrk="1" hangingPunct="1">
              <a:buNone/>
            </a:pPr>
            <a:endParaRPr lang="en-US" altLang="en-US" sz="1200" dirty="0">
              <a:latin typeface="Arial Narrow" pitchFamily="34" charset="0"/>
            </a:endParaRPr>
          </a:p>
          <a:p>
            <a:pPr marL="0" indent="0" eaLnBrk="1" hangingPunct="1">
              <a:buNone/>
            </a:pPr>
            <a:endParaRPr lang="en-US" altLang="en-US" sz="2000" dirty="0">
              <a:latin typeface="Arial Narrow" pitchFamily="34" charset="0"/>
            </a:endParaRPr>
          </a:p>
        </p:txBody>
      </p:sp>
      <p:sp>
        <p:nvSpPr>
          <p:cNvPr id="35844" name="Control 1"/>
          <p:cNvSpPr>
            <a:spLocks noChangeArrowheads="1" noChangeShapeType="1"/>
          </p:cNvSpPr>
          <p:nvPr/>
        </p:nvSpPr>
        <p:spPr bwMode="auto">
          <a:xfrm>
            <a:off x="3911600" y="7737475"/>
            <a:ext cx="6858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en-US" altLang="en-US" sz="1800">
              <a:latin typeface="Garamond" pitchFamily="18" charset="0"/>
            </a:endParaRPr>
          </a:p>
        </p:txBody>
      </p:sp>
      <p:pic>
        <p:nvPicPr>
          <p:cNvPr id="3584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5">
            <a:extLst>
              <a:ext uri="{FF2B5EF4-FFF2-40B4-BE49-F238E27FC236}">
                <a16:creationId xmlns:a16="http://schemas.microsoft.com/office/drawing/2014/main" id="{A02BE5CA-9289-4A11-B32A-73D4C16778B4}"/>
              </a:ext>
            </a:extLst>
          </p:cNvPr>
          <p:cNvGraphicFramePr>
            <a:graphicFrameLocks noGrp="1"/>
          </p:cNvGraphicFramePr>
          <p:nvPr>
            <p:extLst>
              <p:ext uri="{D42A27DB-BD31-4B8C-83A1-F6EECF244321}">
                <p14:modId xmlns:p14="http://schemas.microsoft.com/office/powerpoint/2010/main" val="1948679141"/>
              </p:ext>
            </p:extLst>
          </p:nvPr>
        </p:nvGraphicFramePr>
        <p:xfrm>
          <a:off x="546980" y="1447800"/>
          <a:ext cx="3378200" cy="4721314"/>
        </p:xfrm>
        <a:graphic>
          <a:graphicData uri="http://schemas.openxmlformats.org/drawingml/2006/table">
            <a:tbl>
              <a:tblPr firstRow="1" bandRow="1">
                <a:tableStyleId>{5C22544A-7EE6-4342-B048-85BDC9FD1C3A}</a:tableStyleId>
              </a:tblPr>
              <a:tblGrid>
                <a:gridCol w="1689100">
                  <a:extLst>
                    <a:ext uri="{9D8B030D-6E8A-4147-A177-3AD203B41FA5}">
                      <a16:colId xmlns:a16="http://schemas.microsoft.com/office/drawing/2014/main" val="495842046"/>
                    </a:ext>
                  </a:extLst>
                </a:gridCol>
                <a:gridCol w="1689100">
                  <a:extLst>
                    <a:ext uri="{9D8B030D-6E8A-4147-A177-3AD203B41FA5}">
                      <a16:colId xmlns:a16="http://schemas.microsoft.com/office/drawing/2014/main" val="12672785"/>
                    </a:ext>
                  </a:extLst>
                </a:gridCol>
              </a:tblGrid>
              <a:tr h="641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kern="1400" spc="0" baseline="0" dirty="0">
                          <a:solidFill>
                            <a:srgbClr val="000000"/>
                          </a:solidFill>
                          <a:effectLst/>
                          <a:latin typeface="Arial" panose="020B0604020202020204" pitchFamily="34" charset="0"/>
                        </a:rPr>
                        <a:t>Candidate Type</a:t>
                      </a:r>
                    </a:p>
                    <a:p>
                      <a:pPr lvl="0" algn="ctr"/>
                      <a:endParaRPr lang="en-US" sz="1200" b="0" i="0" spc="0" baseline="0" dirty="0">
                        <a:latin typeface="Arial" panose="020B0604020202020204" pitchFamily="34" charset="0"/>
                      </a:endParaRPr>
                    </a:p>
                  </a:txBody>
                  <a:tcPr anchor="ctr">
                    <a:solidFill>
                      <a:srgbClr val="DFC14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kern="1400" spc="0" baseline="0" dirty="0">
                          <a:solidFill>
                            <a:srgbClr val="000000"/>
                          </a:solidFill>
                          <a:effectLst/>
                          <a:latin typeface="Arial" panose="020B0604020202020204" pitchFamily="34" charset="0"/>
                        </a:rPr>
                        <a:t>Early Contribution Limit</a:t>
                      </a:r>
                    </a:p>
                    <a:p>
                      <a:pPr lvl="0" algn="ctr"/>
                      <a:endParaRPr lang="en-US" sz="1200" b="0" i="0" spc="0" baseline="0" dirty="0">
                        <a:latin typeface="Arial" panose="020B0604020202020204" pitchFamily="34" charset="0"/>
                      </a:endParaRPr>
                    </a:p>
                  </a:txBody>
                  <a:tcPr anchor="ctr">
                    <a:solidFill>
                      <a:srgbClr val="DFC149"/>
                    </a:solidFill>
                  </a:tcPr>
                </a:tc>
                <a:extLst>
                  <a:ext uri="{0D108BD9-81ED-4DB2-BD59-A6C34878D82A}">
                    <a16:rowId xmlns:a16="http://schemas.microsoft.com/office/drawing/2014/main" val="1349767049"/>
                  </a:ext>
                </a:extLst>
              </a:tr>
              <a:tr h="458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Legislature</a:t>
                      </a:r>
                      <a:endParaRPr lang="en-US" sz="1200" b="0" i="0" kern="1400" spc="0" baseline="0" dirty="0">
                        <a:solidFill>
                          <a:srgbClr val="000000"/>
                        </a:solidFill>
                        <a:effectLst/>
                        <a:latin typeface="Arial" panose="020B0604020202020204" pitchFamily="34" charset="0"/>
                        <a:ea typeface="+mn-ea"/>
                        <a:cs typeface="+mn-cs"/>
                      </a:endParaRPr>
                    </a:p>
                    <a:p>
                      <a:pPr lvl="0" algn="ctr"/>
                      <a:endParaRPr lang="en-US" sz="1200" b="0" i="0" spc="0" baseline="0" dirty="0">
                        <a:highlight>
                          <a:srgbClr val="FFFF00"/>
                        </a:highlight>
                        <a:latin typeface="Arial" panose="020B0604020202020204" pitchFamily="34" charset="0"/>
                      </a:endParaRPr>
                    </a:p>
                  </a:txBody>
                  <a:tcPr anchor="ctr"/>
                </a:tc>
                <a:tc>
                  <a:txBody>
                    <a:bodyPr/>
                    <a:lstStyle/>
                    <a:p>
                      <a:pPr lvl="0" algn="ctr"/>
                      <a:r>
                        <a:rPr lang="en-US" sz="1200" b="0" i="0" spc="0" baseline="0" dirty="0">
                          <a:latin typeface="Arial" panose="020B0604020202020204" pitchFamily="34" charset="0"/>
                        </a:rPr>
                        <a:t>$5,775</a:t>
                      </a:r>
                    </a:p>
                  </a:txBody>
                  <a:tcPr anchor="ctr"/>
                </a:tc>
                <a:extLst>
                  <a:ext uri="{0D108BD9-81ED-4DB2-BD59-A6C34878D82A}">
                    <a16:rowId xmlns:a16="http://schemas.microsoft.com/office/drawing/2014/main" val="657157599"/>
                  </a:ext>
                </a:extLst>
              </a:tr>
              <a:tr h="619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Mine                   Inspector </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lvl="0" algn="ctr"/>
                      <a:r>
                        <a:rPr lang="en-US" sz="1200" b="0" i="0" spc="0" baseline="0" dirty="0">
                          <a:latin typeface="Arial" panose="020B0604020202020204" pitchFamily="34" charset="0"/>
                        </a:rPr>
                        <a:t>$18,486</a:t>
                      </a:r>
                    </a:p>
                  </a:txBody>
                  <a:tcPr anchor="ctr"/>
                </a:tc>
                <a:extLst>
                  <a:ext uri="{0D108BD9-81ED-4DB2-BD59-A6C34878D82A}">
                    <a16:rowId xmlns:a16="http://schemas.microsoft.com/office/drawing/2014/main" val="3031341576"/>
                  </a:ext>
                </a:extLst>
              </a:tr>
              <a:tr h="641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Corporation </a:t>
                      </a:r>
                      <a:b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b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Commission</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highlight>
                          <a:srgbClr val="FFFF00"/>
                        </a:highlight>
                        <a:latin typeface="Arial" panose="020B0604020202020204" pitchFamily="34" charset="0"/>
                      </a:endParaRPr>
                    </a:p>
                  </a:txBody>
                  <a:tcPr anchor="ctr"/>
                </a:tc>
                <a:tc>
                  <a:txBody>
                    <a:bodyPr/>
                    <a:lstStyle/>
                    <a:p>
                      <a:pPr lvl="0" algn="ctr"/>
                      <a:r>
                        <a:rPr lang="en-US" sz="1200" b="0" i="0" spc="0" baseline="0" dirty="0">
                          <a:latin typeface="Arial" panose="020B0604020202020204" pitchFamily="34" charset="0"/>
                        </a:rPr>
                        <a:t>$36,959</a:t>
                      </a:r>
                    </a:p>
                  </a:txBody>
                  <a:tcPr anchor="ctr"/>
                </a:tc>
                <a:extLst>
                  <a:ext uri="{0D108BD9-81ED-4DB2-BD59-A6C34878D82A}">
                    <a16:rowId xmlns:a16="http://schemas.microsoft.com/office/drawing/2014/main" val="3562723371"/>
                  </a:ext>
                </a:extLst>
              </a:tr>
              <a:tr h="458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Supt. Of Public Inst.</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0" baseline="0" dirty="0">
                          <a:latin typeface="Arial" panose="020B0604020202020204" pitchFamily="34" charset="0"/>
                        </a:rPr>
                        <a:t>$36,959</a:t>
                      </a:r>
                    </a:p>
                    <a:p>
                      <a:pPr lvl="0" algn="ctr"/>
                      <a:endParaRPr lang="en-US" sz="1200" b="0" i="0" spc="0" baseline="0" dirty="0">
                        <a:latin typeface="Arial" panose="020B0604020202020204" pitchFamily="34" charset="0"/>
                      </a:endParaRPr>
                    </a:p>
                  </a:txBody>
                  <a:tcPr anchor="ctr"/>
                </a:tc>
                <a:extLst>
                  <a:ext uri="{0D108BD9-81ED-4DB2-BD59-A6C34878D82A}">
                    <a16:rowId xmlns:a16="http://schemas.microsoft.com/office/drawing/2014/main" val="365953315"/>
                  </a:ext>
                </a:extLst>
              </a:tr>
              <a:tr h="458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Treasurer</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0" baseline="0" dirty="0">
                          <a:latin typeface="Arial" panose="020B0604020202020204" pitchFamily="34" charset="0"/>
                        </a:rPr>
                        <a:t>$36,959</a:t>
                      </a:r>
                    </a:p>
                    <a:p>
                      <a:pPr lvl="0" algn="ctr"/>
                      <a:endParaRPr lang="en-US" sz="1200" b="0" i="0" spc="0" baseline="0" dirty="0">
                        <a:latin typeface="Arial" panose="020B0604020202020204" pitchFamily="34" charset="0"/>
                      </a:endParaRPr>
                    </a:p>
                  </a:txBody>
                  <a:tcPr anchor="ctr"/>
                </a:tc>
                <a:extLst>
                  <a:ext uri="{0D108BD9-81ED-4DB2-BD59-A6C34878D82A}">
                    <a16:rowId xmlns:a16="http://schemas.microsoft.com/office/drawing/2014/main" val="3684127419"/>
                  </a:ext>
                </a:extLst>
              </a:tr>
              <a:tr h="468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Attorney General</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lvl="0" algn="ctr"/>
                      <a:r>
                        <a:rPr lang="en-US" sz="1200" b="0" i="0" spc="0" baseline="0" dirty="0">
                          <a:latin typeface="Arial" panose="020B0604020202020204" pitchFamily="34" charset="0"/>
                        </a:rPr>
                        <a:t>$73,936</a:t>
                      </a:r>
                    </a:p>
                  </a:txBody>
                  <a:tcPr anchor="ctr"/>
                </a:tc>
                <a:extLst>
                  <a:ext uri="{0D108BD9-81ED-4DB2-BD59-A6C34878D82A}">
                    <a16:rowId xmlns:a16="http://schemas.microsoft.com/office/drawing/2014/main" val="1197177761"/>
                  </a:ext>
                </a:extLst>
              </a:tr>
              <a:tr h="495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Secretary of State</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spc="0" baseline="0" dirty="0">
                          <a:latin typeface="Arial" panose="020B0604020202020204" pitchFamily="34" charset="0"/>
                        </a:rPr>
                        <a:t>$73,936</a:t>
                      </a:r>
                    </a:p>
                    <a:p>
                      <a:pPr lvl="0" algn="ctr"/>
                      <a:endParaRPr lang="en-US" sz="1200" b="0" i="0" spc="0" baseline="0" dirty="0">
                        <a:latin typeface="Arial" panose="020B0604020202020204" pitchFamily="34" charset="0"/>
                      </a:endParaRPr>
                    </a:p>
                  </a:txBody>
                  <a:tcPr anchor="ctr"/>
                </a:tc>
                <a:extLst>
                  <a:ext uri="{0D108BD9-81ED-4DB2-BD59-A6C34878D82A}">
                    <a16:rowId xmlns:a16="http://schemas.microsoft.com/office/drawing/2014/main" val="1091962786"/>
                  </a:ext>
                </a:extLst>
              </a:tr>
              <a:tr h="458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spc="0" baseline="0" dirty="0">
                          <a:solidFill>
                            <a:schemeClr val="dk1"/>
                          </a:solidFill>
                          <a:latin typeface="Arial" panose="020B0604020202020204" pitchFamily="34" charset="0"/>
                          <a:ea typeface="Arial Narrow"/>
                          <a:cs typeface="Arial Narrow"/>
                          <a:sym typeface="Arial Narrow"/>
                        </a:rPr>
                        <a:t>Governor</a:t>
                      </a:r>
                      <a:endParaRPr lang="en-US" sz="1200" b="0" i="0" u="none" strike="noStrike" kern="1200" cap="none" spc="0" baseline="0" dirty="0">
                        <a:solidFill>
                          <a:schemeClr val="dk1"/>
                        </a:solidFill>
                        <a:latin typeface="Arial" panose="020B0604020202020204" pitchFamily="34" charset="0"/>
                        <a:ea typeface="Times New Roman"/>
                        <a:cs typeface="Times New Roman"/>
                        <a:sym typeface="Times New Roman"/>
                      </a:endParaRPr>
                    </a:p>
                    <a:p>
                      <a:pPr lvl="0" algn="ctr"/>
                      <a:endParaRPr lang="en-US" sz="1200" b="0" i="0" spc="0" baseline="0" dirty="0">
                        <a:latin typeface="Arial" panose="020B0604020202020204" pitchFamily="34" charset="0"/>
                      </a:endParaRPr>
                    </a:p>
                  </a:txBody>
                  <a:tcPr anchor="ctr"/>
                </a:tc>
                <a:tc>
                  <a:txBody>
                    <a:bodyPr/>
                    <a:lstStyle/>
                    <a:p>
                      <a:pPr lvl="0" algn="ctr"/>
                      <a:r>
                        <a:rPr lang="en-US" sz="1200" b="0" i="0" spc="0" baseline="0" dirty="0">
                          <a:latin typeface="Arial" panose="020B0604020202020204" pitchFamily="34" charset="0"/>
                        </a:rPr>
                        <a:t>$76,880</a:t>
                      </a:r>
                    </a:p>
                  </a:txBody>
                  <a:tcPr anchor="ctr"/>
                </a:tc>
                <a:extLst>
                  <a:ext uri="{0D108BD9-81ED-4DB2-BD59-A6C34878D82A}">
                    <a16:rowId xmlns:a16="http://schemas.microsoft.com/office/drawing/2014/main" val="1356131692"/>
                  </a:ext>
                </a:extLst>
              </a:tr>
            </a:tbl>
          </a:graphicData>
        </a:graphic>
      </p:graphicFrame>
    </p:spTree>
  </p:cSld>
  <p:clrMapOvr>
    <a:masterClrMapping/>
  </p:clrMapOvr>
  <p:transition advTm="5434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90500" y="533400"/>
            <a:ext cx="8763000" cy="609600"/>
          </a:xfrm>
        </p:spPr>
        <p:txBody>
          <a:bodyPr>
            <a:noAutofit/>
          </a:bodyPr>
          <a:lstStyle/>
          <a:p>
            <a:pPr algn="ctr" eaLnBrk="1" fontAlgn="auto" hangingPunct="1">
              <a:spcAft>
                <a:spcPts val="0"/>
              </a:spcAft>
              <a:defRPr/>
            </a:pPr>
            <a:r>
              <a:rPr lang="en-US" sz="3600" b="1" dirty="0">
                <a:solidFill>
                  <a:schemeClr val="tx1"/>
                </a:solidFill>
                <a:latin typeface="Gotham Book" pitchFamily="50" charset="0"/>
                <a:cs typeface="Gotham Book" pitchFamily="50" charset="0"/>
              </a:rPr>
              <a:t>Personal &amp; Family Early Contributions</a:t>
            </a:r>
          </a:p>
        </p:txBody>
      </p:sp>
      <p:sp>
        <p:nvSpPr>
          <p:cNvPr id="36867" name="Content Placeholder 1"/>
          <p:cNvSpPr>
            <a:spLocks noGrp="1"/>
          </p:cNvSpPr>
          <p:nvPr>
            <p:ph idx="1"/>
            <p:custDataLst>
              <p:tags r:id="rId2"/>
            </p:custDataLst>
          </p:nvPr>
        </p:nvSpPr>
        <p:spPr>
          <a:xfrm>
            <a:off x="914400" y="1300222"/>
            <a:ext cx="7315200" cy="5252977"/>
          </a:xfrm>
        </p:spPr>
        <p:txBody>
          <a:bodyPr/>
          <a:lstStyle/>
          <a:p>
            <a:pPr eaLnBrk="1" hangingPunct="1"/>
            <a:r>
              <a:rPr lang="en-US" altLang="en-US" dirty="0">
                <a:latin typeface="Arial Narrow" pitchFamily="34" charset="0"/>
              </a:rPr>
              <a:t>Candidates may spend a limited amount of their own monies or family monies on their campaign.</a:t>
            </a:r>
          </a:p>
          <a:p>
            <a:pPr lvl="1" eaLnBrk="1" hangingPunct="1"/>
            <a:r>
              <a:rPr lang="en-US" altLang="en-US" dirty="0">
                <a:latin typeface="Arial Narrow" pitchFamily="34" charset="0"/>
              </a:rPr>
              <a:t>Statewide:  $1,910</a:t>
            </a:r>
          </a:p>
          <a:p>
            <a:pPr lvl="1" eaLnBrk="1" hangingPunct="1"/>
            <a:r>
              <a:rPr lang="en-US" altLang="en-US" dirty="0">
                <a:latin typeface="Arial Narrow" pitchFamily="34" charset="0"/>
              </a:rPr>
              <a:t>Legislature: $970</a:t>
            </a:r>
          </a:p>
          <a:p>
            <a:pPr eaLnBrk="1" hangingPunct="1"/>
            <a:r>
              <a:rPr lang="en-US" altLang="en-US" dirty="0">
                <a:latin typeface="Arial Narrow" pitchFamily="34" charset="0"/>
              </a:rPr>
              <a:t>Personal and family contributions are in addition to early individual contributions.</a:t>
            </a:r>
          </a:p>
          <a:p>
            <a:pPr eaLnBrk="1" hangingPunct="1"/>
            <a:r>
              <a:rPr lang="en-US" altLang="en-US" dirty="0">
                <a:latin typeface="Arial Narrow" pitchFamily="34" charset="0"/>
              </a:rPr>
              <a:t>Personal contributions must be spent by </a:t>
            </a:r>
            <a:r>
              <a:rPr lang="en-US" altLang="en-US" u="sng" dirty="0">
                <a:solidFill>
                  <a:srgbClr val="FF0000"/>
                </a:solidFill>
                <a:latin typeface="Arial Narrow" pitchFamily="34" charset="0"/>
              </a:rPr>
              <a:t>July 28, 2026</a:t>
            </a:r>
            <a:r>
              <a:rPr lang="en-US" altLang="en-US" dirty="0">
                <a:latin typeface="Arial Narrow" pitchFamily="34" charset="0"/>
              </a:rPr>
              <a:t>.</a:t>
            </a:r>
          </a:p>
          <a:p>
            <a:pPr lvl="1" eaLnBrk="1" hangingPunct="1"/>
            <a:r>
              <a:rPr lang="en-US" altLang="en-US" dirty="0">
                <a:latin typeface="Arial Narrow" pitchFamily="34" charset="0"/>
              </a:rPr>
              <a:t>Any unspent personal contributions must be returned to the contributor.</a:t>
            </a:r>
          </a:p>
          <a:p>
            <a:pPr eaLnBrk="1" hangingPunct="1"/>
            <a:r>
              <a:rPr lang="en-US" dirty="0">
                <a:latin typeface="Arial Narrow" panose="020B0606020202030204" pitchFamily="34" charset="0"/>
              </a:rPr>
              <a:t>“Family member” means parent, grandparent, aunt, uncle, child or sibling of the candidate or the candidate’s spouse, including the spouse of any of the listed family members, regardless of whether the relation is established by marriage or adoption.</a:t>
            </a:r>
            <a:endParaRPr lang="en-US" altLang="en-US" dirty="0">
              <a:latin typeface="Arial Narrow" panose="020B0606020202030204" pitchFamily="34" charset="0"/>
            </a:endParaRPr>
          </a:p>
        </p:txBody>
      </p:sp>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14784"/>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685800"/>
            <a:ext cx="80772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Other Early Contribution Types</a:t>
            </a:r>
          </a:p>
        </p:txBody>
      </p:sp>
      <p:sp>
        <p:nvSpPr>
          <p:cNvPr id="2" name="Content Placeholder 1"/>
          <p:cNvSpPr>
            <a:spLocks noGrp="1"/>
          </p:cNvSpPr>
          <p:nvPr>
            <p:ph idx="1"/>
            <p:custDataLst>
              <p:tags r:id="rId2"/>
            </p:custDataLst>
          </p:nvPr>
        </p:nvSpPr>
        <p:spPr>
          <a:xfrm>
            <a:off x="1143000" y="1468438"/>
            <a:ext cx="6400800" cy="5008562"/>
          </a:xfrm>
        </p:spPr>
        <p:txBody>
          <a:bodyPr rtlCol="0">
            <a:normAutofit/>
          </a:bodyPr>
          <a:lstStyle/>
          <a:p>
            <a:pPr marL="274320" indent="-274320" eaLnBrk="1" fontAlgn="auto" hangingPunct="1">
              <a:spcAft>
                <a:spcPts val="0"/>
              </a:spcAft>
              <a:buFont typeface="Arial" pitchFamily="34" charset="0"/>
              <a:buChar char="•"/>
              <a:defRPr/>
            </a:pPr>
            <a:r>
              <a:rPr lang="en-US" b="1" dirty="0">
                <a:latin typeface="Arial Narrow" pitchFamily="34" charset="0"/>
              </a:rPr>
              <a:t>Loans</a:t>
            </a:r>
          </a:p>
          <a:p>
            <a:pPr marL="548957" lvl="1" indent="-274320" eaLnBrk="1" fontAlgn="auto" hangingPunct="1">
              <a:spcAft>
                <a:spcPts val="0"/>
              </a:spcAft>
              <a:buFont typeface="Arial" pitchFamily="34" charset="0"/>
              <a:buChar char="•"/>
              <a:defRPr/>
            </a:pPr>
            <a:r>
              <a:rPr lang="en-US" dirty="0">
                <a:latin typeface="Arial Narrow" pitchFamily="34" charset="0"/>
              </a:rPr>
              <a:t>A loan is considered to be a contribution.</a:t>
            </a:r>
          </a:p>
          <a:p>
            <a:pPr marL="548957" lvl="1" indent="-274320" eaLnBrk="1" fontAlgn="auto" hangingPunct="1">
              <a:spcAft>
                <a:spcPts val="0"/>
              </a:spcAft>
              <a:buFont typeface="Arial" pitchFamily="34" charset="0"/>
              <a:buChar char="•"/>
              <a:defRPr/>
            </a:pPr>
            <a:r>
              <a:rPr lang="en-US" dirty="0">
                <a:latin typeface="Arial Narrow" pitchFamily="34" charset="0"/>
              </a:rPr>
              <a:t>Candidate may designate his personal contribution as a loan.</a:t>
            </a:r>
          </a:p>
          <a:p>
            <a:pPr marL="548957" lvl="1" indent="-274320" eaLnBrk="1" fontAlgn="auto" hangingPunct="1">
              <a:spcAft>
                <a:spcPts val="0"/>
              </a:spcAft>
              <a:buFont typeface="Arial" pitchFamily="34" charset="0"/>
              <a:buChar char="•"/>
              <a:defRPr/>
            </a:pPr>
            <a:r>
              <a:rPr lang="en-US" dirty="0">
                <a:latin typeface="Arial Narrow" pitchFamily="34" charset="0"/>
              </a:rPr>
              <a:t>Other individuals may loan money to the campaign.  </a:t>
            </a:r>
          </a:p>
          <a:p>
            <a:pPr marL="548957" lvl="1" indent="-274320" eaLnBrk="1" fontAlgn="auto" hangingPunct="1">
              <a:spcAft>
                <a:spcPts val="0"/>
              </a:spcAft>
              <a:buFont typeface="Arial" pitchFamily="34" charset="0"/>
              <a:buChar char="•"/>
              <a:defRPr/>
            </a:pPr>
            <a:r>
              <a:rPr lang="en-US" dirty="0">
                <a:latin typeface="Arial Narrow" pitchFamily="34" charset="0"/>
              </a:rPr>
              <a:t>Loans apply towards early contribution limits.</a:t>
            </a:r>
          </a:p>
          <a:p>
            <a:pPr marL="548957" lvl="1" indent="-274320" eaLnBrk="1" fontAlgn="auto" hangingPunct="1">
              <a:spcAft>
                <a:spcPts val="0"/>
              </a:spcAft>
              <a:buFont typeface="Arial" pitchFamily="34" charset="0"/>
              <a:buChar char="•"/>
              <a:defRPr/>
            </a:pPr>
            <a:r>
              <a:rPr lang="en-US" dirty="0">
                <a:latin typeface="Arial Narrow" pitchFamily="34" charset="0"/>
              </a:rPr>
              <a:t>Loans must be repaid promptly upon receiving Clean Elections funding (</a:t>
            </a:r>
            <a:r>
              <a:rPr lang="en-US" i="1" dirty="0">
                <a:latin typeface="Arial Narrow" pitchFamily="34" charset="0"/>
              </a:rPr>
              <a:t>within 7 days</a:t>
            </a:r>
            <a:r>
              <a:rPr lang="en-US" dirty="0">
                <a:latin typeface="Arial Narrow" pitchFamily="34" charset="0"/>
              </a:rPr>
              <a:t>).</a:t>
            </a:r>
          </a:p>
          <a:p>
            <a:pPr marL="274320" indent="-274320" eaLnBrk="1" fontAlgn="auto" hangingPunct="1">
              <a:spcAft>
                <a:spcPts val="0"/>
              </a:spcAft>
              <a:buFont typeface="Arial" pitchFamily="34" charset="0"/>
              <a:buChar char="•"/>
              <a:defRPr/>
            </a:pPr>
            <a:r>
              <a:rPr lang="en-US" b="1" dirty="0">
                <a:latin typeface="Arial Narrow" panose="020B0606020202030204" pitchFamily="34" charset="0"/>
              </a:rPr>
              <a:t>In-Kind Contributions</a:t>
            </a:r>
          </a:p>
          <a:p>
            <a:pPr marL="560387" lvl="1" indent="-285750" fontAlgn="auto">
              <a:spcBef>
                <a:spcPts val="0"/>
              </a:spcBef>
              <a:spcAft>
                <a:spcPts val="0"/>
              </a:spcAft>
              <a:buFont typeface="Arial" pitchFamily="34" charset="0"/>
              <a:buChar char="•"/>
              <a:defRPr/>
            </a:pPr>
            <a:r>
              <a:rPr lang="en-US" dirty="0">
                <a:latin typeface="Arial Narrow" pitchFamily="34" charset="0"/>
              </a:rPr>
              <a:t>An in-kind contribution is a contribution of goods or services or anything of value.</a:t>
            </a:r>
          </a:p>
          <a:p>
            <a:pPr marL="560387" lvl="1" indent="-285750" fontAlgn="auto">
              <a:spcBef>
                <a:spcPts val="0"/>
              </a:spcBef>
              <a:spcAft>
                <a:spcPts val="0"/>
              </a:spcAft>
              <a:buFont typeface="Arial" pitchFamily="34" charset="0"/>
              <a:buChar char="•"/>
              <a:defRPr/>
            </a:pPr>
            <a:r>
              <a:rPr lang="en-US" b="1" dirty="0">
                <a:latin typeface="Arial Narrow" pitchFamily="34" charset="0"/>
              </a:rPr>
              <a:t>In-kind contributions apply towards early contribution limits.</a:t>
            </a:r>
          </a:p>
          <a:p>
            <a:pPr marL="274320" indent="-274320" eaLnBrk="1" fontAlgn="auto" hangingPunct="1">
              <a:spcAft>
                <a:spcPts val="0"/>
              </a:spcAft>
              <a:buFont typeface="Arial" pitchFamily="34" charset="0"/>
              <a:buChar char="•"/>
              <a:defRPr/>
            </a:pPr>
            <a:endParaRPr lang="en-US" dirty="0">
              <a:latin typeface="+mj-lt"/>
            </a:endParaRPr>
          </a:p>
          <a:p>
            <a:pPr marL="274320" indent="-274320" eaLnBrk="1" fontAlgn="auto" hangingPunct="1">
              <a:spcAft>
                <a:spcPts val="0"/>
              </a:spcAft>
              <a:buFont typeface="Arial" pitchFamily="34" charset="0"/>
              <a:buChar char="•"/>
              <a:defRPr/>
            </a:pPr>
            <a:endParaRPr lang="en-US" dirty="0">
              <a:latin typeface="+mj-lt"/>
            </a:endParaRPr>
          </a:p>
        </p:txBody>
      </p:sp>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150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85800" y="838200"/>
            <a:ext cx="73152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Disclosure Requirements for Contributions</a:t>
            </a:r>
          </a:p>
        </p:txBody>
      </p:sp>
      <p:sp>
        <p:nvSpPr>
          <p:cNvPr id="38915" name="Content Placeholder 1"/>
          <p:cNvSpPr>
            <a:spLocks noGrp="1"/>
          </p:cNvSpPr>
          <p:nvPr>
            <p:ph idx="1"/>
            <p:custDataLst>
              <p:tags r:id="rId2"/>
            </p:custDataLst>
          </p:nvPr>
        </p:nvSpPr>
        <p:spPr>
          <a:xfrm>
            <a:off x="1219200" y="2133600"/>
            <a:ext cx="6553200" cy="3581400"/>
          </a:xfrm>
        </p:spPr>
        <p:txBody>
          <a:bodyPr/>
          <a:lstStyle/>
          <a:p>
            <a:pPr marL="273050" indent="-273050" eaLnBrk="1" hangingPunct="1">
              <a:spcBef>
                <a:spcPts val="0"/>
              </a:spcBef>
            </a:pPr>
            <a:r>
              <a:rPr lang="en-US" altLang="en-US" dirty="0">
                <a:latin typeface="Arial Narrow" pitchFamily="34" charset="0"/>
              </a:rPr>
              <a:t>A campaign finance report must include all contributions accepted by the committee through the end of the reporting period.</a:t>
            </a:r>
          </a:p>
          <a:p>
            <a:pPr marL="0" indent="0" eaLnBrk="1" hangingPunct="1">
              <a:spcBef>
                <a:spcPts val="0"/>
              </a:spcBef>
              <a:buNone/>
            </a:pPr>
            <a:endParaRPr lang="en-US" altLang="en-US" dirty="0">
              <a:latin typeface="Arial Narrow" pitchFamily="34" charset="0"/>
            </a:endParaRPr>
          </a:p>
          <a:p>
            <a:pPr marL="273050" indent="-273050" eaLnBrk="1" hangingPunct="1">
              <a:spcBef>
                <a:spcPts val="0"/>
              </a:spcBef>
            </a:pPr>
            <a:r>
              <a:rPr lang="en-US" altLang="en-US" dirty="0">
                <a:latin typeface="Arial Narrow" pitchFamily="34" charset="0"/>
              </a:rPr>
              <a:t>Each contribution shall include the name, address, occupation and employer of the contributor. </a:t>
            </a:r>
          </a:p>
          <a:p>
            <a:pPr marL="0" indent="0" eaLnBrk="1" hangingPunct="1">
              <a:spcBef>
                <a:spcPts val="0"/>
              </a:spcBef>
              <a:buNone/>
            </a:pPr>
            <a:endParaRPr lang="en-US" altLang="en-US" dirty="0">
              <a:latin typeface="Arial Narrow" pitchFamily="34" charset="0"/>
            </a:endParaRPr>
          </a:p>
          <a:p>
            <a:pPr marL="273050" indent="-273050" eaLnBrk="1" hangingPunct="1">
              <a:spcBef>
                <a:spcPts val="0"/>
              </a:spcBef>
            </a:pPr>
            <a:r>
              <a:rPr lang="en-US" altLang="en-US" dirty="0">
                <a:latin typeface="Arial Narrow" pitchFamily="34" charset="0"/>
              </a:rPr>
              <a:t>Contributions of $100 or less may be aggregated. </a:t>
            </a:r>
          </a:p>
        </p:txBody>
      </p:sp>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150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609600"/>
            <a:ext cx="78486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Contributions Exceptions</a:t>
            </a:r>
            <a:br>
              <a:rPr lang="en-US" b="1" dirty="0">
                <a:solidFill>
                  <a:schemeClr val="tx1"/>
                </a:solidFill>
                <a:latin typeface="Gotham Book" pitchFamily="50" charset="0"/>
                <a:cs typeface="Gotham Book" pitchFamily="50" charset="0"/>
              </a:rPr>
            </a:br>
            <a:r>
              <a:rPr lang="en-US" sz="1600" b="1" dirty="0">
                <a:solidFill>
                  <a:schemeClr val="tx1"/>
                </a:solidFill>
                <a:latin typeface="Gotham Book" pitchFamily="50" charset="0"/>
                <a:cs typeface="Gotham Book" pitchFamily="50" charset="0"/>
              </a:rPr>
              <a:t>A.R.S. §16-911</a:t>
            </a: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524000"/>
            <a:ext cx="8229600" cy="4953000"/>
          </a:xfrm>
        </p:spPr>
        <p:txBody>
          <a:bodyPr/>
          <a:lstStyle/>
          <a:p>
            <a:pPr>
              <a:defRPr/>
            </a:pPr>
            <a:r>
              <a:rPr lang="en-US" sz="2000" b="1" dirty="0">
                <a:latin typeface="Arial Narrow" panose="020B0606020202030204" pitchFamily="34" charset="0"/>
              </a:rPr>
              <a:t>Campaign Volunteers </a:t>
            </a:r>
            <a:r>
              <a:rPr lang="en-US" sz="1800" dirty="0">
                <a:latin typeface="Arial Narrow" panose="020B0606020202030204" pitchFamily="34" charset="0"/>
              </a:rPr>
              <a:t>-  A volunteer’s services or expenses that are incurred through volunteering are not considered campaign contributions. Volunteer services are unlimited and do not need to be reported such as: </a:t>
            </a:r>
          </a:p>
          <a:p>
            <a:pPr lvl="2">
              <a:defRPr/>
            </a:pPr>
            <a:r>
              <a:rPr lang="en-US" dirty="0">
                <a:latin typeface="Arial Narrow" panose="020B0606020202030204" pitchFamily="34" charset="0"/>
              </a:rPr>
              <a:t>Travel expenses </a:t>
            </a:r>
          </a:p>
          <a:p>
            <a:pPr lvl="2">
              <a:defRPr/>
            </a:pPr>
            <a:r>
              <a:rPr lang="en-US" dirty="0">
                <a:latin typeface="Arial Narrow" panose="020B0606020202030204" pitchFamily="34" charset="0"/>
              </a:rPr>
              <a:t>Use of real or personal property </a:t>
            </a:r>
          </a:p>
          <a:p>
            <a:pPr lvl="2">
              <a:defRPr/>
            </a:pPr>
            <a:r>
              <a:rPr lang="en-US" dirty="0">
                <a:latin typeface="Arial Narrow" panose="020B0606020202030204" pitchFamily="34" charset="0"/>
              </a:rPr>
              <a:t>Cost of invitations, food or beverages - event expenses</a:t>
            </a:r>
          </a:p>
          <a:p>
            <a:pPr lvl="2">
              <a:defRPr/>
            </a:pPr>
            <a:r>
              <a:rPr lang="en-US" dirty="0">
                <a:latin typeface="Arial Narrow" panose="020B0606020202030204" pitchFamily="34" charset="0"/>
              </a:rPr>
              <a:t>Internet activity such as the use of unpaid e-mail and social media </a:t>
            </a:r>
          </a:p>
          <a:p>
            <a:pPr marL="547687" lvl="2" indent="0">
              <a:buFont typeface="Arial" charset="0"/>
              <a:buNone/>
              <a:defRPr/>
            </a:pPr>
            <a:endParaRPr lang="en-US" sz="1400" b="1" dirty="0">
              <a:latin typeface="Arial Narrow" panose="020B0606020202030204" pitchFamily="34" charset="0"/>
            </a:endParaRPr>
          </a:p>
          <a:p>
            <a:pPr>
              <a:defRPr/>
            </a:pPr>
            <a:r>
              <a:rPr lang="en-US" sz="2000" b="1" dirty="0">
                <a:latin typeface="Arial Narrow" panose="020B0606020202030204" pitchFamily="34" charset="0"/>
              </a:rPr>
              <a:t>Political Party Exception </a:t>
            </a:r>
            <a:r>
              <a:rPr lang="en-US" sz="1800" dirty="0">
                <a:latin typeface="Arial Narrow" panose="020B0606020202030204" pitchFamily="34" charset="0"/>
              </a:rPr>
              <a:t>- A payment by a political party to support its nominee is not a contribution (e.g. printing or distribution of voter guides, sample ballots, pins, bumper stickers, handbills, brochures, posters, yard signs and other similar materials distributed through the party). This also includes expenditures that are coordinated with the party’s nominee.</a:t>
            </a:r>
          </a:p>
          <a:p>
            <a:pPr marL="0" indent="0">
              <a:buFont typeface="Arial" charset="0"/>
              <a:buNone/>
              <a:defRPr/>
            </a:pPr>
            <a:endParaRPr lang="en-US" sz="1400" b="1" dirty="0">
              <a:latin typeface="Arial Narrow" panose="020B0606020202030204" pitchFamily="34" charset="0"/>
            </a:endParaRPr>
          </a:p>
          <a:p>
            <a:pPr>
              <a:defRPr/>
            </a:pPr>
            <a:r>
              <a:rPr lang="en-US" sz="2000" b="1" dirty="0">
                <a:latin typeface="Arial Narrow" panose="020B0606020202030204" pitchFamily="34" charset="0"/>
              </a:rPr>
              <a:t>Legal and Accounting Services </a:t>
            </a:r>
            <a:r>
              <a:rPr lang="en-US" sz="1800" dirty="0">
                <a:latin typeface="Arial Narrow" panose="020B0606020202030204" pitchFamily="34" charset="0"/>
              </a:rPr>
              <a:t>- The payment of a committee’s legal or accounting expenses by any person is not considered a campaign contribution.</a:t>
            </a:r>
          </a:p>
        </p:txBody>
      </p:sp>
    </p:spTree>
  </p:cSld>
  <p:clrMapOvr>
    <a:masterClrMapping/>
  </p:clrMapOvr>
  <p:transition advTm="3150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407988"/>
            <a:ext cx="8153400" cy="10668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Campaign Expenditures</a:t>
            </a:r>
            <a:br>
              <a:rPr lang="en-US" b="1" dirty="0">
                <a:solidFill>
                  <a:schemeClr val="tx1"/>
                </a:solidFill>
                <a:latin typeface="Gotham Book" pitchFamily="50" charset="0"/>
                <a:cs typeface="Gotham Book" pitchFamily="50" charset="0"/>
              </a:rPr>
            </a:br>
            <a:r>
              <a:rPr lang="en-US" sz="1600" b="1" dirty="0">
                <a:solidFill>
                  <a:schemeClr val="tx1"/>
                </a:solidFill>
                <a:latin typeface="Gotham Book" pitchFamily="50" charset="0"/>
                <a:cs typeface="Gotham Book" pitchFamily="50" charset="0"/>
              </a:rPr>
              <a:t>A.R.S. §16-901(25)</a:t>
            </a:r>
          </a:p>
        </p:txBody>
      </p:sp>
      <p:sp>
        <p:nvSpPr>
          <p:cNvPr id="48130" name="Content Placeholder 1"/>
          <p:cNvSpPr>
            <a:spLocks noGrp="1"/>
          </p:cNvSpPr>
          <p:nvPr>
            <p:ph idx="1"/>
            <p:custDataLst>
              <p:tags r:id="rId2"/>
            </p:custDataLst>
          </p:nvPr>
        </p:nvSpPr>
        <p:spPr>
          <a:xfrm>
            <a:off x="914400" y="1447800"/>
            <a:ext cx="7315200" cy="4495800"/>
          </a:xfrm>
        </p:spPr>
        <p:txBody>
          <a:bodyPr rtlCol="0">
            <a:normAutofit/>
          </a:bodyPr>
          <a:lstStyle/>
          <a:p>
            <a:pPr marL="182880" indent="-182880" eaLnBrk="1" fontAlgn="auto" hangingPunct="1">
              <a:lnSpc>
                <a:spcPct val="90000"/>
              </a:lnSpc>
              <a:spcAft>
                <a:spcPts val="0"/>
              </a:spcAft>
              <a:buFont typeface="Arial" pitchFamily="34" charset="0"/>
              <a:buChar char="•"/>
              <a:defRPr/>
            </a:pPr>
            <a:endParaRPr lang="en-US" altLang="en-US" dirty="0">
              <a:latin typeface="Arial Narrow" pitchFamily="34" charset="0"/>
            </a:endParaRPr>
          </a:p>
          <a:p>
            <a:pPr marL="182880" indent="-182880" eaLnBrk="1" fontAlgn="auto" hangingPunct="1">
              <a:lnSpc>
                <a:spcPct val="90000"/>
              </a:lnSpc>
              <a:spcAft>
                <a:spcPts val="0"/>
              </a:spcAft>
              <a:buFont typeface="Arial" pitchFamily="34" charset="0"/>
              <a:buChar char="•"/>
              <a:defRPr/>
            </a:pPr>
            <a:r>
              <a:rPr lang="en-US" altLang="en-US" b="1" dirty="0">
                <a:latin typeface="Arial Narrow" pitchFamily="34" charset="0"/>
              </a:rPr>
              <a:t>Expenditures</a:t>
            </a:r>
            <a:r>
              <a:rPr lang="en-US" altLang="en-US" sz="2000" b="1" dirty="0">
                <a:latin typeface="Arial Narrow" pitchFamily="34" charset="0"/>
              </a:rPr>
              <a:t> </a:t>
            </a:r>
          </a:p>
          <a:p>
            <a:pPr lvl="1" indent="-182880" eaLnBrk="1" fontAlgn="auto" hangingPunct="1">
              <a:lnSpc>
                <a:spcPct val="90000"/>
              </a:lnSpc>
              <a:spcBef>
                <a:spcPts val="1800"/>
              </a:spcBef>
              <a:spcAft>
                <a:spcPts val="0"/>
              </a:spcAft>
              <a:buFont typeface="Arial" pitchFamily="34" charset="0"/>
              <a:buChar char="•"/>
              <a:defRPr/>
            </a:pPr>
            <a:r>
              <a:rPr lang="en-US" dirty="0"/>
              <a:t>An “expenditure” means any purchase, payment or thing of value that is made by a person for the purpose of influencing an election.</a:t>
            </a:r>
          </a:p>
          <a:p>
            <a:pPr lvl="1" indent="-182880" eaLnBrk="1" fontAlgn="auto" hangingPunct="1">
              <a:lnSpc>
                <a:spcPct val="90000"/>
              </a:lnSpc>
              <a:spcAft>
                <a:spcPts val="0"/>
              </a:spcAft>
              <a:buFont typeface="Arial" pitchFamily="34" charset="0"/>
              <a:buChar char="•"/>
              <a:defRPr/>
            </a:pPr>
            <a:endParaRPr lang="en-US" dirty="0"/>
          </a:p>
          <a:p>
            <a:pPr lvl="1" indent="-182880" eaLnBrk="1" fontAlgn="auto" hangingPunct="1">
              <a:lnSpc>
                <a:spcPct val="90000"/>
              </a:lnSpc>
              <a:spcAft>
                <a:spcPts val="0"/>
              </a:spcAft>
              <a:buFont typeface="Arial" pitchFamily="34" charset="0"/>
              <a:buChar char="•"/>
              <a:defRPr/>
            </a:pPr>
            <a:r>
              <a:rPr lang="en-US" dirty="0"/>
              <a:t>All expenditures made by the campaign committee must be reported in the period in which they are incurred.</a:t>
            </a:r>
          </a:p>
          <a:p>
            <a:pPr lvl="1" indent="-182880" eaLnBrk="1" fontAlgn="auto" hangingPunct="1">
              <a:lnSpc>
                <a:spcPct val="90000"/>
              </a:lnSpc>
              <a:spcAft>
                <a:spcPts val="0"/>
              </a:spcAft>
              <a:buFont typeface="Arial" pitchFamily="34" charset="0"/>
              <a:buChar char="•"/>
              <a:defRPr/>
            </a:pPr>
            <a:endParaRPr lang="en-US" dirty="0"/>
          </a:p>
          <a:p>
            <a:pPr lvl="1" indent="-182880" eaLnBrk="1" fontAlgn="auto" hangingPunct="1">
              <a:lnSpc>
                <a:spcPct val="90000"/>
              </a:lnSpc>
              <a:spcAft>
                <a:spcPts val="0"/>
              </a:spcAft>
              <a:buFont typeface="Arial" pitchFamily="34" charset="0"/>
              <a:buChar char="•"/>
              <a:defRPr/>
            </a:pPr>
            <a:r>
              <a:rPr lang="en-US" dirty="0"/>
              <a:t>Participating candidates may only use campaign funds to pay for goods and services for direct campaign purposes.</a:t>
            </a:r>
          </a:p>
          <a:p>
            <a:pPr marL="274320" lvl="1" indent="0" eaLnBrk="1" fontAlgn="auto" hangingPunct="1">
              <a:lnSpc>
                <a:spcPct val="90000"/>
              </a:lnSpc>
              <a:spcAft>
                <a:spcPts val="0"/>
              </a:spcAft>
              <a:buFont typeface="Arial" charset="0"/>
              <a:buNone/>
              <a:defRPr/>
            </a:pPr>
            <a:endParaRPr lang="en-US" altLang="en-US" dirty="0">
              <a:latin typeface="Arial Narrow" pitchFamily="34" charset="0"/>
            </a:endParaRPr>
          </a:p>
          <a:p>
            <a:pPr lvl="1" indent="-182880" eaLnBrk="1" fontAlgn="auto" hangingPunct="1">
              <a:lnSpc>
                <a:spcPct val="90000"/>
              </a:lnSpc>
              <a:spcAft>
                <a:spcPts val="0"/>
              </a:spcAft>
              <a:buFont typeface="Arial" pitchFamily="34" charset="0"/>
              <a:buChar char="•"/>
              <a:defRPr/>
            </a:pPr>
            <a:endParaRPr lang="en-US" altLang="en-US" dirty="0">
              <a:latin typeface="Arial Narrow" pitchFamily="34" charset="0"/>
            </a:endParaRPr>
          </a:p>
          <a:p>
            <a:pPr lvl="1" indent="0" eaLnBrk="1" fontAlgn="auto" hangingPunct="1">
              <a:lnSpc>
                <a:spcPct val="90000"/>
              </a:lnSpc>
              <a:spcAft>
                <a:spcPts val="0"/>
              </a:spcAft>
              <a:buFont typeface="Arial" charset="0"/>
              <a:buNone/>
              <a:defRPr/>
            </a:pPr>
            <a:endParaRPr lang="en-US" altLang="en-US" dirty="0">
              <a:latin typeface="Arial Narrow" pitchFamily="34" charset="0"/>
            </a:endParaRPr>
          </a:p>
        </p:txBody>
      </p:sp>
      <p:pic>
        <p:nvPicPr>
          <p:cNvPr id="409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84946"/>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407988"/>
            <a:ext cx="8153400" cy="963612"/>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Campaign Expenditures Cont.</a:t>
            </a:r>
          </a:p>
        </p:txBody>
      </p:sp>
      <p:sp>
        <p:nvSpPr>
          <p:cNvPr id="48130" name="Content Placeholder 1"/>
          <p:cNvSpPr>
            <a:spLocks noGrp="1"/>
          </p:cNvSpPr>
          <p:nvPr>
            <p:ph idx="1"/>
            <p:custDataLst>
              <p:tags r:id="rId2"/>
            </p:custDataLst>
          </p:nvPr>
        </p:nvSpPr>
        <p:spPr>
          <a:xfrm>
            <a:off x="609600" y="1447800"/>
            <a:ext cx="7696200" cy="5257800"/>
          </a:xfrm>
        </p:spPr>
        <p:txBody>
          <a:bodyPr rtlCol="0">
            <a:normAutofit/>
          </a:bodyPr>
          <a:lstStyle/>
          <a:p>
            <a:pPr marL="182880" indent="-182880" eaLnBrk="1" fontAlgn="auto" hangingPunct="1">
              <a:lnSpc>
                <a:spcPct val="90000"/>
              </a:lnSpc>
              <a:spcAft>
                <a:spcPts val="0"/>
              </a:spcAft>
              <a:buFont typeface="Arial" pitchFamily="34" charset="0"/>
              <a:buChar char="•"/>
              <a:defRPr/>
            </a:pPr>
            <a:r>
              <a:rPr lang="en-US" altLang="en-US" b="1" dirty="0">
                <a:latin typeface="Arial Narrow" pitchFamily="34" charset="0"/>
              </a:rPr>
              <a:t>Joint Expenditures</a:t>
            </a:r>
            <a:r>
              <a:rPr lang="en-US" altLang="en-US" sz="2000" b="1" dirty="0">
                <a:latin typeface="Arial Narrow" pitchFamily="34" charset="0"/>
              </a:rPr>
              <a:t> </a:t>
            </a:r>
          </a:p>
          <a:p>
            <a:pPr lvl="1" indent="-182880" eaLnBrk="1" fontAlgn="auto" hangingPunct="1">
              <a:lnSpc>
                <a:spcPct val="90000"/>
              </a:lnSpc>
              <a:spcAft>
                <a:spcPts val="0"/>
              </a:spcAft>
              <a:buFont typeface="Arial" pitchFamily="34" charset="0"/>
              <a:buChar char="•"/>
              <a:defRPr/>
            </a:pPr>
            <a:r>
              <a:rPr lang="en-US" dirty="0">
                <a:latin typeface="Arial Narrow" panose="020B0606020202030204" pitchFamily="34" charset="0"/>
              </a:rPr>
              <a:t>A joint expenditure is made when two or more candidates agree to share the cost of goods or services. </a:t>
            </a:r>
            <a:endParaRPr lang="en-US" altLang="en-US" dirty="0">
              <a:latin typeface="Arial Narrow" pitchFamily="34" charset="0"/>
            </a:endParaRPr>
          </a:p>
          <a:p>
            <a:pPr marL="182880" indent="-182880" eaLnBrk="1" fontAlgn="auto" hangingPunct="1">
              <a:spcBef>
                <a:spcPts val="0"/>
              </a:spcBef>
              <a:spcAft>
                <a:spcPts val="0"/>
              </a:spcAft>
              <a:buFont typeface="Arial" pitchFamily="34" charset="0"/>
              <a:buChar char="•"/>
              <a:defRPr/>
            </a:pPr>
            <a:endParaRPr lang="en-US" altLang="en-US" dirty="0">
              <a:latin typeface="Arial Narrow" pitchFamily="34" charset="0"/>
            </a:endParaRPr>
          </a:p>
          <a:p>
            <a:pPr marL="182880" indent="-182880" eaLnBrk="1" fontAlgn="auto" hangingPunct="1">
              <a:lnSpc>
                <a:spcPct val="90000"/>
              </a:lnSpc>
              <a:spcAft>
                <a:spcPts val="0"/>
              </a:spcAft>
              <a:buFont typeface="Arial" pitchFamily="34" charset="0"/>
              <a:buChar char="•"/>
              <a:defRPr/>
            </a:pPr>
            <a:r>
              <a:rPr lang="en-US" altLang="en-US" b="1" dirty="0">
                <a:latin typeface="Arial Narrow" pitchFamily="34" charset="0"/>
              </a:rPr>
              <a:t>Reimbursements </a:t>
            </a:r>
          </a:p>
          <a:p>
            <a:pPr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A candidate may authorize an individual to make campaign expenditures as long as the campaign has sufficient funds to make the purchase. The date of the expenditure is when the purchase is made by the agent. </a:t>
            </a:r>
          </a:p>
          <a:p>
            <a:pPr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If the agent uses their personal monies, a reimbursement from the campaign must be made within 7 calendar days.  </a:t>
            </a:r>
          </a:p>
          <a:p>
            <a:pPr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The expenditure must be reported as an itemized expenditure.</a:t>
            </a:r>
          </a:p>
          <a:p>
            <a:pPr marL="0" indent="0" eaLnBrk="1" fontAlgn="auto" hangingPunct="1">
              <a:lnSpc>
                <a:spcPct val="90000"/>
              </a:lnSpc>
              <a:spcBef>
                <a:spcPts val="0"/>
              </a:spcBef>
              <a:spcAft>
                <a:spcPts val="0"/>
              </a:spcAft>
              <a:buFont typeface="Arial" charset="0"/>
              <a:buNone/>
              <a:defRPr/>
            </a:pPr>
            <a:endParaRPr lang="en-US" altLang="en-US" sz="2000" b="1" dirty="0">
              <a:latin typeface="Arial Narrow" pitchFamily="34" charset="0"/>
            </a:endParaRPr>
          </a:p>
          <a:p>
            <a:pPr indent="-182880" eaLnBrk="1" fontAlgn="auto" hangingPunct="1">
              <a:lnSpc>
                <a:spcPct val="90000"/>
              </a:lnSpc>
              <a:spcAft>
                <a:spcPts val="0"/>
              </a:spcAft>
              <a:buFont typeface="Arial" pitchFamily="34" charset="0"/>
              <a:buChar char="•"/>
              <a:defRPr/>
            </a:pPr>
            <a:r>
              <a:rPr lang="en-US" altLang="en-US" sz="2000" b="1" u="sng" dirty="0">
                <a:latin typeface="Arial Narrow" pitchFamily="34" charset="0"/>
              </a:rPr>
              <a:t>Expenditures for campaign consulting or advising must have a detailed description of the service provided in campaign finance reports </a:t>
            </a:r>
          </a:p>
          <a:p>
            <a:pPr lvl="1" indent="-182880" eaLnBrk="1" fontAlgn="auto" hangingPunct="1">
              <a:lnSpc>
                <a:spcPct val="90000"/>
              </a:lnSpc>
              <a:spcAft>
                <a:spcPts val="0"/>
              </a:spcAft>
              <a:buFont typeface="Arial" pitchFamily="34" charset="0"/>
              <a:buChar char="•"/>
              <a:defRPr/>
            </a:pPr>
            <a:endParaRPr lang="en-US" altLang="en-US" dirty="0">
              <a:latin typeface="Arial Narrow" pitchFamily="34" charset="0"/>
            </a:endParaRPr>
          </a:p>
          <a:p>
            <a:pPr lvl="1" indent="0" eaLnBrk="1" fontAlgn="auto" hangingPunct="1">
              <a:lnSpc>
                <a:spcPct val="90000"/>
              </a:lnSpc>
              <a:spcAft>
                <a:spcPts val="0"/>
              </a:spcAft>
              <a:buFont typeface="Arial" charset="0"/>
              <a:buNone/>
              <a:defRPr/>
            </a:pPr>
            <a:endParaRPr lang="en-US" altLang="en-US" dirty="0">
              <a:latin typeface="Arial Narrow" pitchFamily="34" charset="0"/>
            </a:endParaRPr>
          </a:p>
        </p:txBody>
      </p:sp>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84946"/>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421051"/>
            <a:ext cx="8153400" cy="963612"/>
          </a:xfrm>
        </p:spPr>
        <p:txBody>
          <a:bodyPr>
            <a:noAutofit/>
          </a:bodyPr>
          <a:lstStyle/>
          <a:p>
            <a:pPr algn="ctr" eaLnBrk="1" fontAlgn="auto" hangingPunct="1">
              <a:spcAft>
                <a:spcPts val="0"/>
              </a:spcAft>
              <a:defRPr/>
            </a:pPr>
            <a:r>
              <a:rPr lang="en-US" sz="3300" b="1" dirty="0">
                <a:solidFill>
                  <a:schemeClr val="tx1"/>
                </a:solidFill>
                <a:latin typeface="Gotham Book" pitchFamily="50" charset="0"/>
                <a:cs typeface="Gotham Book" pitchFamily="50" charset="0"/>
              </a:rPr>
              <a:t>Campaign Expenditures &amp; Consultants</a:t>
            </a:r>
          </a:p>
        </p:txBody>
      </p:sp>
      <p:sp>
        <p:nvSpPr>
          <p:cNvPr id="48130" name="Content Placeholder 1"/>
          <p:cNvSpPr>
            <a:spLocks noGrp="1"/>
          </p:cNvSpPr>
          <p:nvPr>
            <p:ph idx="1"/>
            <p:custDataLst>
              <p:tags r:id="rId2"/>
            </p:custDataLst>
          </p:nvPr>
        </p:nvSpPr>
        <p:spPr>
          <a:xfrm>
            <a:off x="481149" y="1447801"/>
            <a:ext cx="7962900" cy="5061466"/>
          </a:xfrm>
        </p:spPr>
        <p:txBody>
          <a:bodyPr rtlCol="0">
            <a:normAutofit lnSpcReduction="10000"/>
          </a:bodyPr>
          <a:lstStyle/>
          <a:p>
            <a:pPr marL="182880" indent="-182880" eaLnBrk="1" fontAlgn="auto" hangingPunct="1">
              <a:lnSpc>
                <a:spcPct val="90000"/>
              </a:lnSpc>
              <a:spcAft>
                <a:spcPts val="0"/>
              </a:spcAft>
              <a:buFont typeface="Arial" pitchFamily="34" charset="0"/>
              <a:buChar char="•"/>
              <a:defRPr/>
            </a:pPr>
            <a:r>
              <a:rPr lang="en-US" altLang="en-US" sz="2600" dirty="0">
                <a:latin typeface="Arial Narrow" pitchFamily="34" charset="0"/>
              </a:rPr>
              <a:t>A “Campaign Consultant” is any person paid by a participating candidate’s campaign or who provides services that are ordinarily charged to a person, except for services provided for in ARS §16-911(6)(b).  </a:t>
            </a:r>
          </a:p>
          <a:p>
            <a:pPr marL="182880" indent="-182880" eaLnBrk="1" fontAlgn="auto" hangingPunct="1">
              <a:lnSpc>
                <a:spcPct val="90000"/>
              </a:lnSpc>
              <a:spcAft>
                <a:spcPts val="0"/>
              </a:spcAft>
              <a:buFont typeface="Arial" pitchFamily="34" charset="0"/>
              <a:buChar char="•"/>
              <a:defRPr/>
            </a:pPr>
            <a:r>
              <a:rPr lang="en-US" altLang="en-US" sz="2600" b="1" u="sng" dirty="0">
                <a:latin typeface="Arial Narrow" pitchFamily="34" charset="0"/>
              </a:rPr>
              <a:t>Participating candidates may only make an advance payment for services if an itemized invoice is received </a:t>
            </a:r>
            <a:r>
              <a:rPr lang="en-US" altLang="en-US" sz="2600" b="1" i="1" u="sng" dirty="0">
                <a:latin typeface="Arial Narrow" pitchFamily="34" charset="0"/>
              </a:rPr>
              <a:t>at the time of the advanced payment</a:t>
            </a:r>
            <a:r>
              <a:rPr lang="en-US" altLang="en-US" sz="2600" b="1" u="sng" dirty="0">
                <a:latin typeface="Arial Narrow" pitchFamily="34" charset="0"/>
              </a:rPr>
              <a:t>.</a:t>
            </a:r>
          </a:p>
          <a:p>
            <a:pPr marL="457517"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If an invoice is not provided it will be deemed to not be a direct campaign expenditure.</a:t>
            </a:r>
          </a:p>
          <a:p>
            <a:pPr marL="457517"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Advance payments for postage  or advertising may be advanced if a written estimate is provided and the balance returned to the candidate.</a:t>
            </a:r>
          </a:p>
          <a:p>
            <a:pPr marL="182880" indent="-182880" eaLnBrk="1" fontAlgn="auto" hangingPunct="1">
              <a:lnSpc>
                <a:spcPct val="90000"/>
              </a:lnSpc>
              <a:spcAft>
                <a:spcPts val="0"/>
              </a:spcAft>
              <a:buFont typeface="Arial" pitchFamily="34" charset="0"/>
              <a:buChar char="•"/>
              <a:defRPr/>
            </a:pPr>
            <a:r>
              <a:rPr lang="en-US" altLang="en-US" sz="2600" dirty="0">
                <a:latin typeface="Arial Narrow" pitchFamily="34" charset="0"/>
              </a:rPr>
              <a:t>The Commission shall be included on the mail batch for all mailers and invitations. </a:t>
            </a:r>
          </a:p>
          <a:p>
            <a:pPr marL="457517" lvl="1" indent="-182880" eaLnBrk="1" fontAlgn="auto" hangingPunct="1">
              <a:lnSpc>
                <a:spcPct val="90000"/>
              </a:lnSpc>
              <a:spcAft>
                <a:spcPts val="0"/>
              </a:spcAft>
              <a:buFont typeface="Arial" pitchFamily="34" charset="0"/>
              <a:buChar char="•"/>
              <a:defRPr/>
            </a:pPr>
            <a:r>
              <a:rPr lang="en-US" altLang="en-US" dirty="0">
                <a:latin typeface="Arial Narrow" pitchFamily="34" charset="0"/>
              </a:rPr>
              <a:t>Failure to provide this information within 7 days after the mailer has been mailed may be considered as evidence the mailer was not for a direct campaign purpose. </a:t>
            </a:r>
          </a:p>
          <a:p>
            <a:pPr marL="457517" lvl="1" indent="-182880" eaLnBrk="1" fontAlgn="auto" hangingPunct="1">
              <a:lnSpc>
                <a:spcPct val="90000"/>
              </a:lnSpc>
              <a:spcAft>
                <a:spcPts val="0"/>
              </a:spcAft>
              <a:buFont typeface="Arial" pitchFamily="34" charset="0"/>
              <a:buChar char="•"/>
              <a:defRPr/>
            </a:pPr>
            <a:endParaRPr lang="en-US" altLang="en-US" sz="1600" b="1" dirty="0">
              <a:latin typeface="Arial Narrow" pitchFamily="34" charset="0"/>
            </a:endParaRPr>
          </a:p>
          <a:p>
            <a:pPr marL="182880" indent="-182880" eaLnBrk="1" fontAlgn="auto" hangingPunct="1">
              <a:lnSpc>
                <a:spcPct val="90000"/>
              </a:lnSpc>
              <a:spcAft>
                <a:spcPts val="0"/>
              </a:spcAft>
              <a:buFont typeface="Arial" pitchFamily="34" charset="0"/>
              <a:buChar char="•"/>
              <a:defRPr/>
            </a:pPr>
            <a:endParaRPr lang="en-US" altLang="en-US" dirty="0">
              <a:latin typeface="Arial Narrow" pitchFamily="34" charset="0"/>
            </a:endParaRPr>
          </a:p>
          <a:p>
            <a:pPr lvl="1" indent="0" eaLnBrk="1" fontAlgn="auto" hangingPunct="1">
              <a:lnSpc>
                <a:spcPct val="90000"/>
              </a:lnSpc>
              <a:spcAft>
                <a:spcPts val="0"/>
              </a:spcAft>
              <a:buFont typeface="Arial" charset="0"/>
              <a:buNone/>
              <a:defRPr/>
            </a:pPr>
            <a:endParaRPr lang="en-US" altLang="en-US" dirty="0">
              <a:latin typeface="Arial Narrow" pitchFamily="34" charset="0"/>
            </a:endParaRPr>
          </a:p>
        </p:txBody>
      </p:sp>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200" y="6324600"/>
            <a:ext cx="2087880" cy="369332"/>
          </a:xfrm>
          <a:prstGeom prst="rect">
            <a:avLst/>
          </a:prstGeom>
          <a:noFill/>
        </p:spPr>
        <p:txBody>
          <a:bodyPr wrap="square" rtlCol="0">
            <a:spAutoFit/>
          </a:bodyPr>
          <a:lstStyle/>
          <a:p>
            <a:r>
              <a:rPr lang="en-US" b="1" dirty="0">
                <a:latin typeface="Gotham Medium" pitchFamily="50" charset="0"/>
                <a:cs typeface="Gotham Medium" pitchFamily="50" charset="0"/>
              </a:rPr>
              <a:t>R2-20-703.01</a:t>
            </a:r>
          </a:p>
        </p:txBody>
      </p:sp>
    </p:spTree>
    <p:extLst>
      <p:ext uri="{BB962C8B-B14F-4D97-AF65-F5344CB8AC3E}">
        <p14:creationId xmlns:p14="http://schemas.microsoft.com/office/powerpoint/2010/main" val="1321397359"/>
      </p:ext>
    </p:extLst>
  </p:cSld>
  <p:clrMapOvr>
    <a:masterClrMapping/>
  </p:clrMapOvr>
  <p:transition advTm="8494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609600"/>
            <a:ext cx="8229600" cy="990600"/>
          </a:xfrm>
        </p:spPr>
        <p:txBody>
          <a:bodyPr>
            <a:norm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What is the Citizens Clean Elections Act?</a:t>
            </a:r>
          </a:p>
        </p:txBody>
      </p:sp>
      <p:sp>
        <p:nvSpPr>
          <p:cNvPr id="3" name="Content Placeholder 2"/>
          <p:cNvSpPr>
            <a:spLocks noGrp="1"/>
          </p:cNvSpPr>
          <p:nvPr>
            <p:ph idx="1"/>
          </p:nvPr>
        </p:nvSpPr>
        <p:spPr>
          <a:xfrm>
            <a:off x="574766" y="1676400"/>
            <a:ext cx="7772400" cy="2514600"/>
          </a:xfrm>
        </p:spPr>
        <p:txBody>
          <a:bodyPr rtlCol="0">
            <a:normAutofit/>
          </a:bodyPr>
          <a:lstStyle/>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In 1998, the people of Arizona passed the Citizens Clean Elections Act.</a:t>
            </a:r>
          </a:p>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The Act promotes participation in democracy and fights corruption in politics.</a:t>
            </a:r>
          </a:p>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The Act established a campaign finance system which includes:</a:t>
            </a:r>
          </a:p>
          <a:p>
            <a:pPr marL="457517" lvl="1" indent="-182880" eaLnBrk="1" fontAlgn="auto" hangingPunct="1">
              <a:spcAft>
                <a:spcPts val="0"/>
              </a:spcAft>
              <a:buFont typeface="Arial" pitchFamily="34" charset="0"/>
              <a:buChar char="•"/>
              <a:defRPr/>
            </a:pPr>
            <a:r>
              <a:rPr lang="en-US" sz="1600" dirty="0">
                <a:latin typeface="Arial Narrow" panose="020B0606020202030204" pitchFamily="34" charset="0"/>
                <a:cs typeface="Gotham Book" pitchFamily="50" charset="0"/>
              </a:rPr>
              <a:t> </a:t>
            </a:r>
            <a:r>
              <a:rPr lang="en-US" sz="1800" dirty="0">
                <a:latin typeface="Arial Narrow" panose="020B0606020202030204" pitchFamily="34" charset="0"/>
                <a:cs typeface="Gotham Book" pitchFamily="50" charset="0"/>
              </a:rPr>
              <a:t>Voter education, </a:t>
            </a:r>
          </a:p>
          <a:p>
            <a:pPr marL="457517" lvl="1" indent="-182880" eaLnBrk="1" fontAlgn="auto" hangingPunct="1">
              <a:spcAft>
                <a:spcPts val="0"/>
              </a:spcAft>
              <a:buFont typeface="Arial" pitchFamily="34" charset="0"/>
              <a:buChar char="•"/>
              <a:defRPr/>
            </a:pPr>
            <a:r>
              <a:rPr lang="en-US" sz="1800" dirty="0">
                <a:latin typeface="Arial Narrow" panose="020B0606020202030204" pitchFamily="34" charset="0"/>
                <a:cs typeface="Gotham Book" pitchFamily="50" charset="0"/>
              </a:rPr>
              <a:t>Campaign finance enforcement, and</a:t>
            </a:r>
          </a:p>
          <a:p>
            <a:pPr marL="457517" lvl="1" indent="-182880" eaLnBrk="1" fontAlgn="auto" hangingPunct="1">
              <a:spcAft>
                <a:spcPts val="0"/>
              </a:spcAft>
              <a:buFont typeface="Arial" pitchFamily="34" charset="0"/>
              <a:buChar char="•"/>
              <a:defRPr/>
            </a:pPr>
            <a:r>
              <a:rPr lang="en-US" sz="1800" dirty="0">
                <a:latin typeface="Arial Narrow" panose="020B0606020202030204" pitchFamily="34" charset="0"/>
                <a:cs typeface="Gotham Book" pitchFamily="50" charset="0"/>
              </a:rPr>
              <a:t>Distribution of Clean Elections funding. </a:t>
            </a:r>
          </a:p>
          <a:p>
            <a:pPr marL="0" indent="0" eaLnBrk="1" fontAlgn="auto" hangingPunct="1">
              <a:spcAft>
                <a:spcPts val="0"/>
              </a:spcAft>
              <a:buFont typeface="Arial" pitchFamily="34" charset="0"/>
              <a:buNone/>
              <a:defRPr/>
            </a:pPr>
            <a:endParaRPr lang="en-US" sz="2800" dirty="0">
              <a:latin typeface="Arial Narrow" panose="020B0606020202030204" pitchFamily="34" charset="0"/>
            </a:endParaRPr>
          </a:p>
        </p:txBody>
      </p:sp>
      <p:sp>
        <p:nvSpPr>
          <p:cNvPr id="4" name="Title 1"/>
          <p:cNvSpPr txBox="1">
            <a:spLocks/>
          </p:cNvSpPr>
          <p:nvPr/>
        </p:nvSpPr>
        <p:spPr>
          <a:xfrm>
            <a:off x="381000" y="3962400"/>
            <a:ext cx="8229600" cy="990600"/>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fontAlgn="auto" hangingPunct="1">
              <a:spcAft>
                <a:spcPts val="0"/>
              </a:spcAft>
              <a:defRPr/>
            </a:pPr>
            <a:r>
              <a:rPr lang="en-US" sz="3600" b="1" dirty="0">
                <a:solidFill>
                  <a:schemeClr val="tx1"/>
                </a:solidFill>
                <a:latin typeface="Gotham Book" pitchFamily="50" charset="0"/>
                <a:cs typeface="Gotham Book" pitchFamily="50" charset="0"/>
              </a:rPr>
              <a:t>Clean Elections’ Purpose</a:t>
            </a:r>
          </a:p>
        </p:txBody>
      </p:sp>
      <p:sp>
        <p:nvSpPr>
          <p:cNvPr id="5" name="Content Placeholder 2"/>
          <p:cNvSpPr txBox="1">
            <a:spLocks/>
          </p:cNvSpPr>
          <p:nvPr/>
        </p:nvSpPr>
        <p:spPr bwMode="auto">
          <a:xfrm>
            <a:off x="571500" y="4876800"/>
            <a:ext cx="784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To restore citizen participation and confidence in our political system, improve the integrity of Arizona State government and promote freedom of speech under the U.S. and Arizona Constitutions. </a:t>
            </a:r>
          </a:p>
          <a:p>
            <a:pPr marL="0" indent="0" eaLnBrk="1" fontAlgn="auto" hangingPunct="1">
              <a:spcAft>
                <a:spcPts val="0"/>
              </a:spcAft>
              <a:buFont typeface="Arial" charset="0"/>
              <a:buNone/>
              <a:defRPr/>
            </a:pPr>
            <a:endParaRPr lang="en-US" sz="2800" dirty="0">
              <a:latin typeface="Arial Narrow" panose="020B0606020202030204" pitchFamily="34" charset="0"/>
            </a:endParaRPr>
          </a:p>
          <a:p>
            <a:pPr marL="0" indent="0" eaLnBrk="1" fontAlgn="auto" hangingPunct="1">
              <a:spcAft>
                <a:spcPts val="0"/>
              </a:spcAft>
              <a:buFont typeface="Arial" pitchFamily="34" charset="0"/>
              <a:buNone/>
              <a:defRPr/>
            </a:pPr>
            <a:endParaRPr lang="en-US" sz="2800" dirty="0">
              <a:latin typeface="Arial Narrow" panose="020B0606020202030204" pitchFamily="34" charset="0"/>
            </a:endParaRP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7463"/>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6200" y="391433"/>
            <a:ext cx="8839200" cy="963612"/>
          </a:xfrm>
        </p:spPr>
        <p:txBody>
          <a:bodyPr>
            <a:noAutofit/>
          </a:bodyPr>
          <a:lstStyle/>
          <a:p>
            <a:pPr algn="ctr" eaLnBrk="1" fontAlgn="auto" hangingPunct="1">
              <a:spcAft>
                <a:spcPts val="0"/>
              </a:spcAft>
              <a:defRPr/>
            </a:pPr>
            <a:r>
              <a:rPr lang="en-US" sz="3300" b="1" dirty="0">
                <a:solidFill>
                  <a:schemeClr val="tx1"/>
                </a:solidFill>
                <a:latin typeface="Gotham Book" pitchFamily="50" charset="0"/>
                <a:cs typeface="Gotham Book" pitchFamily="50" charset="0"/>
              </a:rPr>
              <a:t>Campaign Expenditures &amp; </a:t>
            </a:r>
            <a:br>
              <a:rPr lang="en-US" sz="3300" b="1" dirty="0">
                <a:solidFill>
                  <a:schemeClr val="tx1"/>
                </a:solidFill>
                <a:latin typeface="Gotham Book" pitchFamily="50" charset="0"/>
                <a:cs typeface="Gotham Book" pitchFamily="50" charset="0"/>
              </a:rPr>
            </a:br>
            <a:r>
              <a:rPr lang="en-US" sz="3300" b="1" dirty="0">
                <a:solidFill>
                  <a:schemeClr val="tx1"/>
                </a:solidFill>
                <a:latin typeface="Gotham Book" pitchFamily="50" charset="0"/>
                <a:cs typeface="Gotham Book" pitchFamily="50" charset="0"/>
              </a:rPr>
              <a:t>Political Parties </a:t>
            </a:r>
          </a:p>
        </p:txBody>
      </p:sp>
      <p:sp>
        <p:nvSpPr>
          <p:cNvPr id="48130" name="Content Placeholder 1"/>
          <p:cNvSpPr>
            <a:spLocks noGrp="1"/>
          </p:cNvSpPr>
          <p:nvPr>
            <p:ph idx="1"/>
            <p:custDataLst>
              <p:tags r:id="rId2"/>
            </p:custDataLst>
          </p:nvPr>
        </p:nvSpPr>
        <p:spPr>
          <a:xfrm>
            <a:off x="304800" y="1447800"/>
            <a:ext cx="8458199" cy="5061467"/>
          </a:xfrm>
        </p:spPr>
        <p:txBody>
          <a:bodyPr rtlCol="0">
            <a:normAutofit/>
          </a:bodyPr>
          <a:lstStyle/>
          <a:p>
            <a:pPr marL="0" indent="0" eaLnBrk="1" fontAlgn="auto" hangingPunct="1">
              <a:lnSpc>
                <a:spcPct val="90000"/>
              </a:lnSpc>
              <a:spcAft>
                <a:spcPts val="0"/>
              </a:spcAft>
              <a:buNone/>
              <a:defRPr/>
            </a:pPr>
            <a:endParaRPr lang="en-US" altLang="en-US" sz="2200" dirty="0">
              <a:latin typeface="Arial Narrow" pitchFamily="34" charset="0"/>
            </a:endParaRPr>
          </a:p>
          <a:p>
            <a:pPr marL="182880" indent="-182880" eaLnBrk="1" fontAlgn="auto" hangingPunct="1">
              <a:lnSpc>
                <a:spcPct val="90000"/>
              </a:lnSpc>
              <a:spcAft>
                <a:spcPts val="0"/>
              </a:spcAft>
              <a:buFont typeface="Arial" pitchFamily="34" charset="0"/>
              <a:buChar char="•"/>
              <a:defRPr/>
            </a:pPr>
            <a:r>
              <a:rPr lang="en-US" altLang="en-US" sz="2200" dirty="0">
                <a:latin typeface="Arial Narrow" pitchFamily="34" charset="0"/>
              </a:rPr>
              <a:t>With the passage of Proposition 306 in 2018, participating candidates are prohibited from transferring money to political parties and/or 501(a) entities.  </a:t>
            </a:r>
          </a:p>
          <a:p>
            <a:pPr marL="457517" lvl="1" indent="-182880" eaLnBrk="1" fontAlgn="auto" hangingPunct="1">
              <a:lnSpc>
                <a:spcPct val="90000"/>
              </a:lnSpc>
              <a:spcAft>
                <a:spcPts val="0"/>
              </a:spcAft>
              <a:buFont typeface="Arial" pitchFamily="34" charset="0"/>
              <a:buChar char="•"/>
              <a:defRPr/>
            </a:pPr>
            <a:endParaRPr lang="en-US" altLang="en-US" sz="2200" b="1" dirty="0">
              <a:latin typeface="Arial Narrow" pitchFamily="34" charset="0"/>
            </a:endParaRPr>
          </a:p>
          <a:p>
            <a:pPr marL="182880" indent="-182880" eaLnBrk="1" fontAlgn="auto" hangingPunct="1">
              <a:lnSpc>
                <a:spcPct val="90000"/>
              </a:lnSpc>
              <a:spcAft>
                <a:spcPts val="0"/>
              </a:spcAft>
              <a:buFont typeface="Arial" pitchFamily="34" charset="0"/>
              <a:buChar char="•"/>
              <a:defRPr/>
            </a:pPr>
            <a:endParaRPr lang="en-US" altLang="en-US" sz="2200" dirty="0">
              <a:latin typeface="Arial Narrow" pitchFamily="34" charset="0"/>
            </a:endParaRPr>
          </a:p>
          <a:p>
            <a:pPr lvl="1" indent="0" eaLnBrk="1" fontAlgn="auto" hangingPunct="1">
              <a:lnSpc>
                <a:spcPct val="90000"/>
              </a:lnSpc>
              <a:spcAft>
                <a:spcPts val="0"/>
              </a:spcAft>
              <a:buFont typeface="Arial" charset="0"/>
              <a:buNone/>
              <a:defRPr/>
            </a:pPr>
            <a:endParaRPr lang="en-US" altLang="en-US" dirty="0">
              <a:latin typeface="Arial Narrow" pitchFamily="34" charset="0"/>
            </a:endParaRPr>
          </a:p>
        </p:txBody>
      </p:sp>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637877"/>
      </p:ext>
    </p:extLst>
  </p:cSld>
  <p:clrMapOvr>
    <a:masterClrMapping/>
  </p:clrMapOvr>
  <p:transition advTm="84946"/>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381000"/>
            <a:ext cx="7696200" cy="838200"/>
          </a:xfrm>
        </p:spPr>
        <p:txBody>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Use of Prior Assets</a:t>
            </a:r>
            <a:endParaRPr lang="en-US" dirty="0">
              <a:solidFill>
                <a:schemeClr val="tx1"/>
              </a:solidFill>
              <a:latin typeface="Gotham Book" pitchFamily="50" charset="0"/>
              <a:cs typeface="Gotham Book" pitchFamily="50" charset="0"/>
            </a:endParaRPr>
          </a:p>
        </p:txBody>
      </p:sp>
      <p:sp>
        <p:nvSpPr>
          <p:cNvPr id="45059" name="Content Placeholder 1"/>
          <p:cNvSpPr>
            <a:spLocks noGrp="1"/>
          </p:cNvSpPr>
          <p:nvPr>
            <p:ph idx="1"/>
            <p:custDataLst>
              <p:tags r:id="rId2"/>
            </p:custDataLst>
          </p:nvPr>
        </p:nvSpPr>
        <p:spPr>
          <a:xfrm>
            <a:off x="1143000" y="1295400"/>
            <a:ext cx="7239000" cy="5105400"/>
          </a:xfrm>
        </p:spPr>
        <p:txBody>
          <a:bodyPr/>
          <a:lstStyle/>
          <a:p>
            <a:pPr eaLnBrk="1" hangingPunct="1">
              <a:spcBef>
                <a:spcPct val="0"/>
              </a:spcBef>
            </a:pPr>
            <a:r>
              <a:rPr lang="en-US" altLang="en-US">
                <a:latin typeface="Arial Narrow" pitchFamily="34" charset="0"/>
              </a:rPr>
              <a:t>A participating candidate may use assets from a prior election cycle.</a:t>
            </a:r>
          </a:p>
          <a:p>
            <a:pPr eaLnBrk="1" hangingPunct="1">
              <a:spcBef>
                <a:spcPct val="0"/>
              </a:spcBef>
            </a:pPr>
            <a:endParaRPr lang="en-US" altLang="en-US" sz="2000">
              <a:latin typeface="Arial Narrow" pitchFamily="34" charset="0"/>
            </a:endParaRPr>
          </a:p>
          <a:p>
            <a:pPr lvl="1" eaLnBrk="1" hangingPunct="1">
              <a:spcBef>
                <a:spcPct val="0"/>
              </a:spcBef>
            </a:pPr>
            <a:r>
              <a:rPr lang="en-US" altLang="en-US" sz="2200">
                <a:latin typeface="Arial Narrow" pitchFamily="34" charset="0"/>
              </a:rPr>
              <a:t>The candidate must purchase the assets from the previous campaign committee.</a:t>
            </a:r>
          </a:p>
          <a:p>
            <a:pPr eaLnBrk="1" hangingPunct="1">
              <a:spcBef>
                <a:spcPct val="0"/>
              </a:spcBef>
            </a:pPr>
            <a:endParaRPr lang="en-US" altLang="en-US" sz="2200">
              <a:latin typeface="Arial Narrow" pitchFamily="34" charset="0"/>
            </a:endParaRPr>
          </a:p>
          <a:p>
            <a:pPr lvl="1" eaLnBrk="1" hangingPunct="1">
              <a:spcBef>
                <a:spcPct val="0"/>
              </a:spcBef>
            </a:pPr>
            <a:r>
              <a:rPr lang="en-US" altLang="en-US" sz="2200">
                <a:latin typeface="Arial Narrow" pitchFamily="34" charset="0"/>
              </a:rPr>
              <a:t>If the candidate was a participating candidate during the prior election cycle, the payment for the asset must be made to the Commission. </a:t>
            </a:r>
          </a:p>
          <a:p>
            <a:pPr eaLnBrk="1" hangingPunct="1">
              <a:spcBef>
                <a:spcPct val="0"/>
              </a:spcBef>
            </a:pPr>
            <a:endParaRPr lang="en-US" altLang="en-US" sz="2200">
              <a:latin typeface="Arial Narrow" pitchFamily="34" charset="0"/>
            </a:endParaRPr>
          </a:p>
          <a:p>
            <a:pPr lvl="1" eaLnBrk="1" hangingPunct="1">
              <a:spcBef>
                <a:spcPct val="0"/>
              </a:spcBef>
            </a:pPr>
            <a:r>
              <a:rPr lang="en-US" altLang="en-US" sz="2200">
                <a:latin typeface="Arial Narrow" pitchFamily="34" charset="0"/>
              </a:rPr>
              <a:t>The purchase must be made for an amount equal to at least 1/5 (or 20%) of the original purchase price.</a:t>
            </a:r>
          </a:p>
          <a:p>
            <a:pPr eaLnBrk="1" hangingPunct="1">
              <a:spcBef>
                <a:spcPct val="0"/>
              </a:spcBef>
            </a:pPr>
            <a:endParaRPr lang="en-US" altLang="en-US" sz="2000">
              <a:latin typeface="Arial Narrow" pitchFamily="34" charset="0"/>
            </a:endParaRPr>
          </a:p>
          <a:p>
            <a:pPr eaLnBrk="1" hangingPunct="1">
              <a:spcBef>
                <a:spcPct val="0"/>
              </a:spcBef>
            </a:pPr>
            <a:r>
              <a:rPr lang="en-US" altLang="en-US">
                <a:latin typeface="Arial Narrow" pitchFamily="34" charset="0"/>
              </a:rPr>
              <a:t>Prior assets may not be utilized until payment has been made.</a:t>
            </a:r>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0655"/>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905000" y="609600"/>
            <a:ext cx="48768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Fixed Assets</a:t>
            </a:r>
            <a:endParaRPr lang="en-US" dirty="0">
              <a:solidFill>
                <a:schemeClr val="tx1"/>
              </a:solidFill>
              <a:latin typeface="Gotham Book" pitchFamily="50" charset="0"/>
              <a:cs typeface="Gotham Book" pitchFamily="50" charset="0"/>
            </a:endParaRPr>
          </a:p>
        </p:txBody>
      </p:sp>
      <p:sp>
        <p:nvSpPr>
          <p:cNvPr id="44035" name="Content Placeholder 1"/>
          <p:cNvSpPr>
            <a:spLocks noGrp="1"/>
          </p:cNvSpPr>
          <p:nvPr>
            <p:ph idx="1"/>
            <p:custDataLst>
              <p:tags r:id="rId2"/>
            </p:custDataLst>
          </p:nvPr>
        </p:nvSpPr>
        <p:spPr>
          <a:xfrm>
            <a:off x="990600" y="1371600"/>
            <a:ext cx="6705600" cy="4114800"/>
          </a:xfrm>
        </p:spPr>
        <p:txBody>
          <a:bodyPr/>
          <a:lstStyle/>
          <a:p>
            <a:pPr eaLnBrk="1" hangingPunct="1"/>
            <a:r>
              <a:rPr lang="en-US" altLang="en-US" sz="2000" dirty="0">
                <a:latin typeface="Arial Narrow" pitchFamily="34" charset="0"/>
              </a:rPr>
              <a:t>A fixed asset is an item that has a value and function beyond the campaign (i.e. tablets, computers, cell phones, printers).</a:t>
            </a:r>
          </a:p>
          <a:p>
            <a:pPr eaLnBrk="1" hangingPunct="1"/>
            <a:endParaRPr lang="en-US" altLang="en-US" sz="2000" dirty="0">
              <a:latin typeface="Arial Narrow" pitchFamily="34" charset="0"/>
            </a:endParaRPr>
          </a:p>
          <a:p>
            <a:pPr eaLnBrk="1" hangingPunct="1"/>
            <a:r>
              <a:rPr lang="en-US" altLang="en-US" sz="2000" dirty="0">
                <a:latin typeface="Arial Narrow" pitchFamily="34" charset="0"/>
              </a:rPr>
              <a:t>Candidates that purchase a fixed asset that exceeds $200 (including tax) have two options:</a:t>
            </a:r>
          </a:p>
          <a:p>
            <a:pPr marL="982663" lvl="1" indent="-514350" eaLnBrk="1" hangingPunct="1">
              <a:buFont typeface="Arial" charset="0"/>
              <a:buAutoNum type="arabicPeriod"/>
            </a:pPr>
            <a:r>
              <a:rPr lang="en-US" altLang="en-US" dirty="0">
                <a:latin typeface="Arial Narrow" pitchFamily="34" charset="0"/>
              </a:rPr>
              <a:t>Pay the Commission 80% of the original purchase price (including the tax) and keep the item.</a:t>
            </a:r>
          </a:p>
          <a:p>
            <a:pPr marL="982663" lvl="1" indent="-514350" eaLnBrk="1" hangingPunct="1">
              <a:buFont typeface="Arial" charset="0"/>
              <a:buAutoNum type="arabicPeriod"/>
            </a:pPr>
            <a:r>
              <a:rPr lang="en-US" altLang="en-US" dirty="0">
                <a:latin typeface="Arial Narrow" pitchFamily="34" charset="0"/>
              </a:rPr>
              <a:t>Give the item to the Commission. </a:t>
            </a:r>
          </a:p>
          <a:p>
            <a:pPr marL="982663" lvl="1" indent="-514350" eaLnBrk="1" hangingPunct="1">
              <a:buFont typeface="Arial" charset="0"/>
              <a:buAutoNum type="arabicPeriod"/>
            </a:pPr>
            <a:endParaRPr lang="en-US" altLang="en-US" dirty="0">
              <a:latin typeface="Arial Narrow" pitchFamily="34" charset="0"/>
            </a:endParaRPr>
          </a:p>
          <a:p>
            <a:pPr eaLnBrk="1" hangingPunct="1"/>
            <a:r>
              <a:rPr lang="en-US" altLang="en-US" sz="2000" dirty="0">
                <a:latin typeface="Arial Narrow" pitchFamily="34" charset="0"/>
              </a:rPr>
              <a:t>Purchase of fixed assets, or return of fixed assets, must occur within 14 days after the primary election, or general election if the candidate was successful in the primary.</a:t>
            </a:r>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50655"/>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533400"/>
            <a:ext cx="76962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Travel Expenses</a:t>
            </a:r>
          </a:p>
        </p:txBody>
      </p:sp>
      <p:sp>
        <p:nvSpPr>
          <p:cNvPr id="39939" name="Content Placeholder 1"/>
          <p:cNvSpPr>
            <a:spLocks noGrp="1"/>
          </p:cNvSpPr>
          <p:nvPr>
            <p:ph idx="1"/>
            <p:custDataLst>
              <p:tags r:id="rId2"/>
            </p:custDataLst>
          </p:nvPr>
        </p:nvSpPr>
        <p:spPr>
          <a:xfrm>
            <a:off x="228600" y="1295400"/>
            <a:ext cx="8686800" cy="5410200"/>
          </a:xfrm>
        </p:spPr>
        <p:txBody>
          <a:bodyPr/>
          <a:lstStyle/>
          <a:p>
            <a:pPr eaLnBrk="1" hangingPunct="1">
              <a:lnSpc>
                <a:spcPct val="90000"/>
              </a:lnSpc>
              <a:defRPr/>
            </a:pPr>
            <a:r>
              <a:rPr lang="en-US" altLang="en-US" sz="2000" dirty="0">
                <a:latin typeface="Arial Narrow" pitchFamily="34" charset="0"/>
              </a:rPr>
              <a:t>Travel expenses that are directly related to the campaign may be paid for with campaign funds and if so, must be reported.</a:t>
            </a:r>
          </a:p>
          <a:p>
            <a:pPr marL="0" indent="0" eaLnBrk="1" hangingPunct="1">
              <a:lnSpc>
                <a:spcPct val="90000"/>
              </a:lnSpc>
              <a:buFont typeface="Arial" charset="0"/>
              <a:buNone/>
              <a:defRPr/>
            </a:pPr>
            <a:endParaRPr lang="en-US" altLang="en-US" sz="2000" dirty="0">
              <a:latin typeface="Arial Narrow" pitchFamily="34" charset="0"/>
            </a:endParaRPr>
          </a:p>
          <a:p>
            <a:pPr lvl="1" eaLnBrk="1" hangingPunct="1">
              <a:defRPr/>
            </a:pPr>
            <a:r>
              <a:rPr lang="en-US" altLang="en-US" dirty="0">
                <a:latin typeface="Arial Narrow" pitchFamily="34" charset="0"/>
              </a:rPr>
              <a:t>Volunteers can be reimbursed for travel expenses (up to 62.5¢ per mile).</a:t>
            </a:r>
          </a:p>
          <a:p>
            <a:pPr marL="274637" lvl="1" indent="0" eaLnBrk="1" hangingPunct="1">
              <a:buFont typeface="Arial" charset="0"/>
              <a:buNone/>
              <a:defRPr/>
            </a:pPr>
            <a:endParaRPr lang="en-US" altLang="en-US" dirty="0">
              <a:latin typeface="Arial Narrow" pitchFamily="34" charset="0"/>
            </a:endParaRPr>
          </a:p>
          <a:p>
            <a:pPr lvl="1" eaLnBrk="1" hangingPunct="1">
              <a:defRPr/>
            </a:pPr>
            <a:r>
              <a:rPr lang="en-US" altLang="en-US" dirty="0">
                <a:latin typeface="Arial Narrow" pitchFamily="34" charset="0"/>
              </a:rPr>
              <a:t>Candidates may only make direct fuel purchases for their personal vehicles. </a:t>
            </a:r>
          </a:p>
          <a:p>
            <a:pPr marL="274637" lvl="1" indent="0" eaLnBrk="1" hangingPunct="1">
              <a:buFont typeface="Arial" charset="0"/>
              <a:buNone/>
              <a:defRPr/>
            </a:pPr>
            <a:endParaRPr lang="en-US" altLang="en-US" dirty="0">
              <a:latin typeface="Arial Narrow" pitchFamily="34" charset="0"/>
            </a:endParaRPr>
          </a:p>
          <a:p>
            <a:pPr lvl="1" eaLnBrk="1" hangingPunct="1">
              <a:defRPr/>
            </a:pPr>
            <a:r>
              <a:rPr lang="en-US" altLang="en-US" dirty="0">
                <a:latin typeface="Arial Narrow" pitchFamily="34" charset="0"/>
              </a:rPr>
              <a:t>If a candidate makes direct fuel purchases (</a:t>
            </a:r>
            <a:r>
              <a:rPr lang="en-US" altLang="en-US" i="1" dirty="0">
                <a:latin typeface="Arial Narrow" pitchFamily="34" charset="0"/>
              </a:rPr>
              <a:t>candidate only</a:t>
            </a:r>
            <a:r>
              <a:rPr lang="en-US" altLang="en-US" dirty="0">
                <a:latin typeface="Arial Narrow" pitchFamily="34" charset="0"/>
              </a:rPr>
              <a:t>) or reimbursements for mileage (</a:t>
            </a:r>
            <a:r>
              <a:rPr lang="en-US" altLang="en-US" i="1" dirty="0">
                <a:latin typeface="Arial Narrow" pitchFamily="34" charset="0"/>
              </a:rPr>
              <a:t>candidate or volunteers</a:t>
            </a:r>
            <a:r>
              <a:rPr lang="en-US" altLang="en-US" dirty="0">
                <a:latin typeface="Arial Narrow" pitchFamily="34" charset="0"/>
              </a:rPr>
              <a:t>), </a:t>
            </a:r>
            <a:r>
              <a:rPr lang="en-US" altLang="en-US" b="1" dirty="0">
                <a:latin typeface="Arial Narrow" pitchFamily="34" charset="0"/>
              </a:rPr>
              <a:t>a travel log of the trip must be kept and include: date, miles traveled, and potential reimbursement rate</a:t>
            </a:r>
            <a:r>
              <a:rPr lang="en-US" altLang="en-US" dirty="0">
                <a:latin typeface="Arial Narrow" pitchFamily="34" charset="0"/>
              </a:rPr>
              <a:t> (up to 62.5¢ per mile).</a:t>
            </a:r>
            <a:endParaRPr lang="en-US" altLang="en-US" b="1" dirty="0">
              <a:latin typeface="Arial Narrow" pitchFamily="34" charset="0"/>
            </a:endParaRPr>
          </a:p>
          <a:p>
            <a:pPr marL="274637" lvl="1" indent="0" eaLnBrk="1" hangingPunct="1">
              <a:buFont typeface="Arial" charset="0"/>
              <a:buNone/>
              <a:defRPr/>
            </a:pPr>
            <a:endParaRPr lang="en-US" altLang="en-US" i="1" dirty="0">
              <a:latin typeface="Arial Narrow" pitchFamily="34" charset="0"/>
            </a:endParaRPr>
          </a:p>
          <a:p>
            <a:pPr lvl="1" eaLnBrk="1" hangingPunct="1">
              <a:defRPr/>
            </a:pPr>
            <a:r>
              <a:rPr lang="en-US" altLang="en-US" dirty="0">
                <a:latin typeface="Arial Narrow" pitchFamily="34" charset="0"/>
              </a:rPr>
              <a:t>Bus tickets, plane tickets, rental cars, etc. purchased on behalf of the campaign must be paid for with campaign funds and must be reported.</a:t>
            </a:r>
          </a:p>
        </p:txBody>
      </p:sp>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7169"/>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533400"/>
            <a:ext cx="76962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Food Expenses</a:t>
            </a:r>
          </a:p>
        </p:txBody>
      </p:sp>
      <p:sp>
        <p:nvSpPr>
          <p:cNvPr id="47107" name="Content Placeholder 1"/>
          <p:cNvSpPr>
            <a:spLocks noGrp="1"/>
          </p:cNvSpPr>
          <p:nvPr>
            <p:ph idx="1"/>
            <p:custDataLst>
              <p:tags r:id="rId2"/>
            </p:custDataLst>
          </p:nvPr>
        </p:nvSpPr>
        <p:spPr>
          <a:xfrm>
            <a:off x="685800" y="1447800"/>
            <a:ext cx="7772400" cy="3733800"/>
          </a:xfrm>
        </p:spPr>
        <p:txBody>
          <a:bodyPr/>
          <a:lstStyle/>
          <a:p>
            <a:pPr lvl="1" eaLnBrk="1" hangingPunct="1">
              <a:lnSpc>
                <a:spcPct val="90000"/>
              </a:lnSpc>
            </a:pPr>
            <a:r>
              <a:rPr lang="en-US" altLang="en-US" sz="2400" dirty="0">
                <a:latin typeface="Arial Narrow" pitchFamily="34" charset="0"/>
              </a:rPr>
              <a:t>Maximum per person of $11 for breakfast, $16 for lunch, $27 for dinner.</a:t>
            </a:r>
          </a:p>
          <a:p>
            <a:pPr lvl="1" eaLnBrk="1" hangingPunct="1">
              <a:lnSpc>
                <a:spcPct val="90000"/>
              </a:lnSpc>
            </a:pPr>
            <a:r>
              <a:rPr lang="en-US" altLang="en-US" sz="2400" dirty="0">
                <a:latin typeface="Arial Narrow" pitchFamily="34" charset="0"/>
              </a:rPr>
              <a:t>All food expenditures paid for with campaign funds must be reported.</a:t>
            </a:r>
          </a:p>
          <a:p>
            <a:pPr lvl="1" eaLnBrk="1" hangingPunct="1">
              <a:lnSpc>
                <a:spcPct val="90000"/>
              </a:lnSpc>
            </a:pPr>
            <a:r>
              <a:rPr lang="en-US" altLang="en-US" sz="2400" dirty="0">
                <a:latin typeface="Arial Narrow" pitchFamily="34" charset="0"/>
              </a:rPr>
              <a:t>Food expenses for candidates are discretionary.</a:t>
            </a:r>
          </a:p>
          <a:p>
            <a:pPr lvl="2" eaLnBrk="1" hangingPunct="1">
              <a:lnSpc>
                <a:spcPct val="90000"/>
              </a:lnSpc>
            </a:pPr>
            <a:r>
              <a:rPr lang="en-US" altLang="en-US" sz="2000" dirty="0">
                <a:latin typeface="Arial Narrow" pitchFamily="34" charset="0"/>
              </a:rPr>
              <a:t>Any expenditure must be directly related to a candidate’s campaign</a:t>
            </a:r>
          </a:p>
          <a:p>
            <a:pPr lvl="1" eaLnBrk="1" hangingPunct="1">
              <a:lnSpc>
                <a:spcPct val="90000"/>
              </a:lnSpc>
            </a:pPr>
            <a:endParaRPr lang="en-US" altLang="en-US" sz="2200" dirty="0">
              <a:latin typeface="Arial Narrow" pitchFamily="34" charset="0"/>
            </a:endParaRPr>
          </a:p>
        </p:txBody>
      </p:sp>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67169"/>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533400"/>
            <a:ext cx="80010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Petty Cash Expenditures</a:t>
            </a:r>
          </a:p>
        </p:txBody>
      </p:sp>
      <p:sp>
        <p:nvSpPr>
          <p:cNvPr id="48131" name="Content Placeholder 1"/>
          <p:cNvSpPr>
            <a:spLocks noGrp="1"/>
          </p:cNvSpPr>
          <p:nvPr>
            <p:ph idx="1"/>
            <p:custDataLst>
              <p:tags r:id="rId2"/>
            </p:custDataLst>
          </p:nvPr>
        </p:nvSpPr>
        <p:spPr>
          <a:xfrm>
            <a:off x="952500" y="1371600"/>
            <a:ext cx="7239000" cy="5105400"/>
          </a:xfrm>
        </p:spPr>
        <p:txBody>
          <a:bodyPr/>
          <a:lstStyle/>
          <a:p>
            <a:pPr eaLnBrk="1" hangingPunct="1">
              <a:lnSpc>
                <a:spcPct val="90000"/>
              </a:lnSpc>
              <a:spcBef>
                <a:spcPct val="0"/>
              </a:spcBef>
            </a:pPr>
            <a:r>
              <a:rPr lang="en-US" altLang="en-US" dirty="0">
                <a:latin typeface="Arial Narrow" pitchFamily="34" charset="0"/>
              </a:rPr>
              <a:t>Cash balance not to exceed $1,910 at any time.</a:t>
            </a:r>
          </a:p>
          <a:p>
            <a:pPr eaLnBrk="1" hangingPunct="1">
              <a:lnSpc>
                <a:spcPct val="90000"/>
              </a:lnSpc>
              <a:spcBef>
                <a:spcPct val="0"/>
              </a:spcBef>
            </a:pPr>
            <a:endParaRPr lang="en-US" altLang="en-US" dirty="0">
              <a:latin typeface="Arial Narrow" pitchFamily="34" charset="0"/>
            </a:endParaRPr>
          </a:p>
          <a:p>
            <a:pPr eaLnBrk="1" hangingPunct="1">
              <a:lnSpc>
                <a:spcPct val="90000"/>
              </a:lnSpc>
              <a:spcBef>
                <a:spcPct val="0"/>
              </a:spcBef>
            </a:pPr>
            <a:r>
              <a:rPr lang="en-US" altLang="en-US" dirty="0">
                <a:latin typeface="Arial Narrow" pitchFamily="34" charset="0"/>
              </a:rPr>
              <a:t>Cash expenditures not to exceed $220.</a:t>
            </a:r>
          </a:p>
          <a:p>
            <a:pPr eaLnBrk="1" hangingPunct="1">
              <a:lnSpc>
                <a:spcPct val="90000"/>
              </a:lnSpc>
              <a:spcBef>
                <a:spcPct val="0"/>
              </a:spcBef>
            </a:pPr>
            <a:endParaRPr lang="en-US" altLang="en-US" dirty="0">
              <a:latin typeface="Arial Narrow" pitchFamily="34" charset="0"/>
            </a:endParaRPr>
          </a:p>
          <a:p>
            <a:pPr eaLnBrk="1" hangingPunct="1">
              <a:lnSpc>
                <a:spcPct val="90000"/>
              </a:lnSpc>
              <a:spcBef>
                <a:spcPct val="0"/>
              </a:spcBef>
            </a:pPr>
            <a:r>
              <a:rPr lang="en-US" altLang="en-US" dirty="0">
                <a:latin typeface="Arial Narrow" pitchFamily="34" charset="0"/>
              </a:rPr>
              <a:t>Keep receipts for actual expenses.</a:t>
            </a:r>
          </a:p>
          <a:p>
            <a:pPr eaLnBrk="1" hangingPunct="1">
              <a:lnSpc>
                <a:spcPct val="90000"/>
              </a:lnSpc>
              <a:spcBef>
                <a:spcPct val="0"/>
              </a:spcBef>
            </a:pPr>
            <a:endParaRPr lang="en-US" altLang="en-US" dirty="0">
              <a:latin typeface="Arial Narrow" pitchFamily="34" charset="0"/>
            </a:endParaRPr>
          </a:p>
          <a:p>
            <a:pPr eaLnBrk="1" hangingPunct="1">
              <a:lnSpc>
                <a:spcPct val="90000"/>
              </a:lnSpc>
              <a:spcBef>
                <a:spcPct val="0"/>
              </a:spcBef>
            </a:pPr>
            <a:r>
              <a:rPr lang="en-US" altLang="en-US" b="1" u="sng" dirty="0">
                <a:latin typeface="Arial Narrow" pitchFamily="34" charset="0"/>
              </a:rPr>
              <a:t>Campaign finance reports must identify the full name and street address of the person providing goods and services for expenditures paid with petty cash. </a:t>
            </a:r>
          </a:p>
          <a:p>
            <a:pPr lvl="1" eaLnBrk="1" hangingPunct="1">
              <a:lnSpc>
                <a:spcPct val="90000"/>
              </a:lnSpc>
              <a:spcBef>
                <a:spcPct val="0"/>
              </a:spcBef>
            </a:pPr>
            <a:r>
              <a:rPr lang="en-US" altLang="en-US" sz="2400" b="1" u="sng" dirty="0">
                <a:latin typeface="Arial Narrow" pitchFamily="34" charset="0"/>
              </a:rPr>
              <a:t>This includes any payment to a sub-vendor (itemization) made on behalf of the campaign. </a:t>
            </a:r>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4456"/>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407988"/>
            <a:ext cx="8153400" cy="811212"/>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Itemized Expenditures</a:t>
            </a:r>
          </a:p>
        </p:txBody>
      </p:sp>
      <p:pic>
        <p:nvPicPr>
          <p:cNvPr id="430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1" name="Content Placeholder 1"/>
          <p:cNvSpPr>
            <a:spLocks noGrp="1"/>
          </p:cNvSpPr>
          <p:nvPr>
            <p:ph idx="1"/>
            <p:custDataLst>
              <p:tags r:id="rId2"/>
            </p:custDataLst>
          </p:nvPr>
        </p:nvSpPr>
        <p:spPr>
          <a:xfrm>
            <a:off x="1371600" y="1371600"/>
            <a:ext cx="6057900" cy="5029200"/>
          </a:xfrm>
        </p:spPr>
        <p:txBody>
          <a:bodyPr/>
          <a:lstStyle/>
          <a:p>
            <a:pPr eaLnBrk="1" hangingPunct="1">
              <a:lnSpc>
                <a:spcPct val="90000"/>
              </a:lnSpc>
            </a:pPr>
            <a:r>
              <a:rPr lang="en-US" altLang="en-US" sz="2600" b="1" u="sng" dirty="0">
                <a:latin typeface="Arial Narrow" pitchFamily="34" charset="0"/>
              </a:rPr>
              <a:t>Expenditures must be itemized when</a:t>
            </a:r>
            <a:r>
              <a:rPr lang="en-US" altLang="en-US" sz="2600" dirty="0">
                <a:latin typeface="Arial Narrow" pitchFamily="34" charset="0"/>
              </a:rPr>
              <a:t>:</a:t>
            </a:r>
          </a:p>
          <a:p>
            <a:pPr lvl="1" eaLnBrk="1" hangingPunct="1">
              <a:lnSpc>
                <a:spcPct val="90000"/>
              </a:lnSpc>
            </a:pPr>
            <a:r>
              <a:rPr lang="en-US" altLang="en-US" sz="2400" dirty="0">
                <a:latin typeface="Arial Narrow" pitchFamily="34" charset="0"/>
              </a:rPr>
              <a:t>A candidate has authorized another agent to make campaign purchases and personal monies are used (i.e. reimbursements).</a:t>
            </a:r>
          </a:p>
          <a:p>
            <a:pPr lvl="1" eaLnBrk="1" hangingPunct="1">
              <a:lnSpc>
                <a:spcPct val="90000"/>
              </a:lnSpc>
            </a:pPr>
            <a:endParaRPr lang="en-US" altLang="en-US" sz="2400" dirty="0">
              <a:latin typeface="Arial Narrow" pitchFamily="34" charset="0"/>
            </a:endParaRPr>
          </a:p>
          <a:p>
            <a:pPr lvl="1" eaLnBrk="1" hangingPunct="1">
              <a:lnSpc>
                <a:spcPct val="90000"/>
              </a:lnSpc>
            </a:pPr>
            <a:r>
              <a:rPr lang="en-US" altLang="en-US" sz="2400" b="1" u="sng" dirty="0">
                <a:latin typeface="Arial Narrow" pitchFamily="34" charset="0"/>
              </a:rPr>
              <a:t>Consultants or vendors use services from other vendors in their fulfillment of the candidate’s campaign expenditure.</a:t>
            </a:r>
          </a:p>
          <a:p>
            <a:pPr lvl="1" eaLnBrk="1" hangingPunct="1">
              <a:lnSpc>
                <a:spcPct val="90000"/>
              </a:lnSpc>
            </a:pPr>
            <a:endParaRPr lang="en-US" altLang="en-US" sz="2400" b="1" u="sng" dirty="0">
              <a:latin typeface="Arial Narrow" pitchFamily="34" charset="0"/>
            </a:endParaRPr>
          </a:p>
          <a:p>
            <a:pPr lvl="1" eaLnBrk="1" hangingPunct="1">
              <a:lnSpc>
                <a:spcPct val="90000"/>
              </a:lnSpc>
            </a:pPr>
            <a:r>
              <a:rPr lang="en-US" altLang="en-US" sz="2400" dirty="0">
                <a:latin typeface="Arial Narrow" pitchFamily="34" charset="0"/>
              </a:rPr>
              <a:t>A candidate makes a petty cash expenditure. </a:t>
            </a:r>
          </a:p>
        </p:txBody>
      </p:sp>
    </p:spTree>
  </p:cSld>
  <p:clrMapOvr>
    <a:masterClrMapping/>
  </p:clrMapOvr>
  <p:transition advTm="84946"/>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838200"/>
            <a:ext cx="8610600" cy="609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Campaign Expenditures &amp; Family</a:t>
            </a:r>
          </a:p>
        </p:txBody>
      </p:sp>
      <p:sp>
        <p:nvSpPr>
          <p:cNvPr id="47106" name="Content Placeholder 1"/>
          <p:cNvSpPr>
            <a:spLocks noGrp="1"/>
          </p:cNvSpPr>
          <p:nvPr>
            <p:ph idx="1"/>
            <p:custDataLst>
              <p:tags r:id="rId2"/>
            </p:custDataLst>
          </p:nvPr>
        </p:nvSpPr>
        <p:spPr>
          <a:xfrm>
            <a:off x="1219200" y="1676400"/>
            <a:ext cx="6110288" cy="3505200"/>
          </a:xfrm>
        </p:spPr>
        <p:txBody>
          <a:bodyPr rtlCol="0">
            <a:normAutofit/>
          </a:bodyPr>
          <a:lstStyle/>
          <a:p>
            <a:pPr marL="274320" indent="-274320" eaLnBrk="1" fontAlgn="auto" hangingPunct="1">
              <a:spcAft>
                <a:spcPts val="0"/>
              </a:spcAft>
              <a:buFont typeface="Arial" pitchFamily="34" charset="0"/>
              <a:buChar char="•"/>
              <a:defRPr/>
            </a:pPr>
            <a:r>
              <a:rPr lang="en-US" dirty="0">
                <a:latin typeface="Arial Narrow" pitchFamily="34" charset="0"/>
              </a:rPr>
              <a:t>A family member hired by the campaign must be identified as “family member” on the campaign finance reports (use the transaction memo line).</a:t>
            </a:r>
          </a:p>
          <a:p>
            <a:pPr marL="274320" indent="-274320" eaLnBrk="1" fontAlgn="auto" hangingPunct="1">
              <a:spcAft>
                <a:spcPts val="0"/>
              </a:spcAft>
              <a:buFont typeface="Arial" pitchFamily="34" charset="0"/>
              <a:buChar char="•"/>
              <a:defRPr/>
            </a:pPr>
            <a:endParaRPr lang="en-US" dirty="0">
              <a:latin typeface="Arial Narrow" pitchFamily="34" charset="0"/>
            </a:endParaRPr>
          </a:p>
          <a:p>
            <a:pPr marL="274320" indent="-274320" eaLnBrk="1" fontAlgn="auto" hangingPunct="1">
              <a:spcAft>
                <a:spcPts val="0"/>
              </a:spcAft>
              <a:buFont typeface="Arial" pitchFamily="34" charset="0"/>
              <a:buChar char="•"/>
              <a:defRPr/>
            </a:pPr>
            <a:r>
              <a:rPr lang="en-US" dirty="0">
                <a:latin typeface="Arial Narrow" pitchFamily="34" charset="0"/>
              </a:rPr>
              <a:t>A family member’s business hired by the campaign must be identified as “family business” on the campaign finance report (use the transaction memo line).</a:t>
            </a:r>
            <a:endParaRPr lang="en-US" altLang="en-US" dirty="0">
              <a:latin typeface="Arial Narrow" pitchFamily="34" charset="0"/>
            </a:endParaRPr>
          </a:p>
          <a:p>
            <a:pPr marL="182880" indent="-182880" eaLnBrk="1" fontAlgn="auto" hangingPunct="1">
              <a:lnSpc>
                <a:spcPct val="90000"/>
              </a:lnSpc>
              <a:spcAft>
                <a:spcPts val="0"/>
              </a:spcAft>
              <a:buFont typeface="Arial" pitchFamily="34" charset="0"/>
              <a:buChar char="•"/>
              <a:defRPr/>
            </a:pPr>
            <a:endParaRPr lang="en-US" altLang="en-US" sz="2000" dirty="0">
              <a:latin typeface="Arial Narrow" pitchFamily="34" charset="0"/>
            </a:endParaRPr>
          </a:p>
        </p:txBody>
      </p:sp>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6639"/>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52400" y="381000"/>
            <a:ext cx="8839200" cy="1066800"/>
          </a:xfrm>
        </p:spPr>
        <p:txBody>
          <a:bodyPr>
            <a:noAutofit/>
          </a:bodyPr>
          <a:lstStyle/>
          <a:p>
            <a:pPr algn="ctr" eaLnBrk="1" fontAlgn="auto" hangingPunct="1">
              <a:spcAft>
                <a:spcPts val="0"/>
              </a:spcAft>
              <a:defRPr/>
            </a:pPr>
            <a:r>
              <a:rPr lang="en-US" sz="3600" b="1" dirty="0">
                <a:solidFill>
                  <a:schemeClr val="tx1"/>
                </a:solidFill>
                <a:latin typeface="Gotham Book" pitchFamily="50" charset="0"/>
                <a:cs typeface="Gotham Book" pitchFamily="50" charset="0"/>
              </a:rPr>
              <a:t>Additional Expenditure Limitations</a:t>
            </a:r>
          </a:p>
        </p:txBody>
      </p:sp>
      <p:sp>
        <p:nvSpPr>
          <p:cNvPr id="50179" name="Content Placeholder 1"/>
          <p:cNvSpPr>
            <a:spLocks noGrp="1"/>
          </p:cNvSpPr>
          <p:nvPr>
            <p:ph idx="1"/>
            <p:custDataLst>
              <p:tags r:id="rId2"/>
            </p:custDataLst>
          </p:nvPr>
        </p:nvSpPr>
        <p:spPr>
          <a:xfrm>
            <a:off x="1371600" y="1295400"/>
            <a:ext cx="5638800" cy="5334000"/>
          </a:xfrm>
        </p:spPr>
        <p:txBody>
          <a:bodyPr/>
          <a:lstStyle/>
          <a:p>
            <a:pPr eaLnBrk="1" hangingPunct="1">
              <a:lnSpc>
                <a:spcPct val="90000"/>
              </a:lnSpc>
            </a:pPr>
            <a:r>
              <a:rPr lang="en-US" altLang="en-US" sz="2000" dirty="0">
                <a:latin typeface="Arial Narrow" pitchFamily="34" charset="0"/>
              </a:rPr>
              <a:t>Participating candidates </a:t>
            </a:r>
            <a:r>
              <a:rPr lang="en-US" altLang="en-US" sz="2000" b="1" u="sng" dirty="0">
                <a:latin typeface="Arial Narrow" pitchFamily="34" charset="0"/>
              </a:rPr>
              <a:t>may not </a:t>
            </a:r>
            <a:r>
              <a:rPr lang="en-US" altLang="en-US" sz="2000" dirty="0">
                <a:latin typeface="Arial Narrow" pitchFamily="34" charset="0"/>
              </a:rPr>
              <a:t>use campaign funds for the following:</a:t>
            </a:r>
          </a:p>
          <a:p>
            <a:pPr lvl="1" eaLnBrk="1" hangingPunct="1">
              <a:lnSpc>
                <a:spcPct val="90000"/>
              </a:lnSpc>
            </a:pPr>
            <a:r>
              <a:rPr lang="en-US" altLang="en-US" dirty="0">
                <a:latin typeface="Arial Narrow" pitchFamily="34" charset="0"/>
              </a:rPr>
              <a:t>Cost of legal defense</a:t>
            </a:r>
          </a:p>
          <a:p>
            <a:pPr lvl="1" eaLnBrk="1" hangingPunct="1">
              <a:lnSpc>
                <a:spcPct val="90000"/>
              </a:lnSpc>
            </a:pPr>
            <a:r>
              <a:rPr lang="en-US" altLang="en-US" dirty="0">
                <a:latin typeface="Arial Narrow" pitchFamily="34" charset="0"/>
              </a:rPr>
              <a:t>Personal use, which includes:  </a:t>
            </a:r>
          </a:p>
          <a:p>
            <a:pPr lvl="2" eaLnBrk="1" hangingPunct="1">
              <a:lnSpc>
                <a:spcPct val="90000"/>
              </a:lnSpc>
            </a:pPr>
            <a:r>
              <a:rPr lang="en-US" altLang="en-US" sz="1900" dirty="0">
                <a:latin typeface="Arial Narrow" pitchFamily="34" charset="0"/>
              </a:rPr>
              <a:t>Household food items</a:t>
            </a:r>
          </a:p>
          <a:p>
            <a:pPr lvl="2" eaLnBrk="1" hangingPunct="1">
              <a:lnSpc>
                <a:spcPct val="90000"/>
              </a:lnSpc>
            </a:pPr>
            <a:r>
              <a:rPr lang="en-US" altLang="en-US" sz="1900" dirty="0">
                <a:latin typeface="Arial Narrow" pitchFamily="34" charset="0"/>
              </a:rPr>
              <a:t>Clothing (Suits, Shoes, Ties, Accessories, etc.)</a:t>
            </a:r>
          </a:p>
          <a:p>
            <a:pPr lvl="2" eaLnBrk="1" hangingPunct="1">
              <a:lnSpc>
                <a:spcPct val="90000"/>
              </a:lnSpc>
            </a:pPr>
            <a:r>
              <a:rPr lang="en-US" altLang="en-US" sz="1900" dirty="0">
                <a:latin typeface="Arial Narrow" pitchFamily="34" charset="0"/>
              </a:rPr>
              <a:t>Tuition payments</a:t>
            </a:r>
          </a:p>
          <a:p>
            <a:pPr lvl="2" eaLnBrk="1" hangingPunct="1">
              <a:lnSpc>
                <a:spcPct val="90000"/>
              </a:lnSpc>
            </a:pPr>
            <a:r>
              <a:rPr lang="en-US" altLang="en-US" sz="1900" dirty="0">
                <a:latin typeface="Arial Narrow" pitchFamily="34" charset="0"/>
              </a:rPr>
              <a:t>Mortgage, loan, rent, lease or utility payments for any part of any personal residence of the candidate or a member of the candidate’s family</a:t>
            </a:r>
          </a:p>
          <a:p>
            <a:pPr lvl="2" eaLnBrk="1" hangingPunct="1">
              <a:lnSpc>
                <a:spcPct val="90000"/>
              </a:lnSpc>
            </a:pPr>
            <a:r>
              <a:rPr lang="en-US" altLang="en-US" sz="1900" dirty="0">
                <a:latin typeface="Arial Narrow" pitchFamily="34" charset="0"/>
              </a:rPr>
              <a:t>Admission to a sporting event, concert, theater, or other form of entertainment</a:t>
            </a:r>
          </a:p>
          <a:p>
            <a:pPr lvl="2" eaLnBrk="1" hangingPunct="1">
              <a:lnSpc>
                <a:spcPct val="90000"/>
              </a:lnSpc>
            </a:pPr>
            <a:r>
              <a:rPr lang="en-US" altLang="en-US" sz="1900" dirty="0">
                <a:latin typeface="Arial Narrow" pitchFamily="34" charset="0"/>
              </a:rPr>
              <a:t>Dues, fees or gratuities at a country club, health club, recreational facility or other nonpolitical organization</a:t>
            </a:r>
          </a:p>
          <a:p>
            <a:pPr lvl="2" eaLnBrk="1" hangingPunct="1">
              <a:lnSpc>
                <a:spcPct val="90000"/>
              </a:lnSpc>
            </a:pPr>
            <a:r>
              <a:rPr lang="en-US" altLang="en-US" sz="1900" dirty="0">
                <a:latin typeface="Arial Narrow" pitchFamily="34" charset="0"/>
              </a:rPr>
              <a:t>Gifts or donations</a:t>
            </a:r>
          </a:p>
          <a:p>
            <a:pPr lvl="1" eaLnBrk="1" hangingPunct="1">
              <a:lnSpc>
                <a:spcPct val="90000"/>
              </a:lnSpc>
            </a:pPr>
            <a:r>
              <a:rPr lang="en-US" altLang="en-US" dirty="0">
                <a:latin typeface="Arial Narrow" pitchFamily="34" charset="0"/>
              </a:rPr>
              <a:t>Fixed assets with a value in excess of $800</a:t>
            </a:r>
          </a:p>
        </p:txBody>
      </p:sp>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4763"/>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2284"/>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685800"/>
            <a:ext cx="80772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Post-Election Return of Monies</a:t>
            </a:r>
          </a:p>
        </p:txBody>
      </p:sp>
      <p:sp>
        <p:nvSpPr>
          <p:cNvPr id="2" name="Content Placeholder 1"/>
          <p:cNvSpPr>
            <a:spLocks noGrp="1"/>
          </p:cNvSpPr>
          <p:nvPr>
            <p:ph idx="1"/>
            <p:custDataLst>
              <p:tags r:id="rId2"/>
            </p:custDataLst>
          </p:nvPr>
        </p:nvSpPr>
        <p:spPr>
          <a:xfrm>
            <a:off x="914400" y="1447800"/>
            <a:ext cx="7162800" cy="5181600"/>
          </a:xfrm>
        </p:spPr>
        <p:txBody>
          <a:bodyPr rtlCol="0">
            <a:normAutofit/>
          </a:bodyPr>
          <a:lstStyle/>
          <a:p>
            <a:pPr marL="274320" indent="-274320" eaLnBrk="1" fontAlgn="auto" hangingPunct="1">
              <a:lnSpc>
                <a:spcPct val="90000"/>
              </a:lnSpc>
              <a:spcAft>
                <a:spcPts val="0"/>
              </a:spcAft>
              <a:buFont typeface="Arial" pitchFamily="34" charset="0"/>
              <a:buChar char="•"/>
              <a:defRPr/>
            </a:pPr>
            <a:r>
              <a:rPr lang="en-US" b="1" dirty="0">
                <a:latin typeface="Arial Narrow" pitchFamily="34" charset="0"/>
              </a:rPr>
              <a:t>Remaining primary monies </a:t>
            </a:r>
            <a:r>
              <a:rPr lang="en-US" b="1" u="sng" dirty="0">
                <a:latin typeface="Arial Narrow" pitchFamily="34" charset="0"/>
              </a:rPr>
              <a:t>cannot</a:t>
            </a:r>
            <a:r>
              <a:rPr lang="en-US" b="1" dirty="0">
                <a:latin typeface="Arial Narrow" pitchFamily="34" charset="0"/>
              </a:rPr>
              <a:t> be transferred forward to the general election period.</a:t>
            </a:r>
          </a:p>
          <a:p>
            <a:pPr marL="274320" indent="-274320" eaLnBrk="1" fontAlgn="auto" hangingPunct="1">
              <a:lnSpc>
                <a:spcPct val="90000"/>
              </a:lnSpc>
              <a:spcAft>
                <a:spcPts val="0"/>
              </a:spcAft>
              <a:buFont typeface="Arial" pitchFamily="34" charset="0"/>
              <a:buChar char="•"/>
              <a:defRPr/>
            </a:pPr>
            <a:endParaRPr lang="en-US" sz="1200" dirty="0">
              <a:latin typeface="Arial Narrow" pitchFamily="34" charset="0"/>
            </a:endParaRPr>
          </a:p>
          <a:p>
            <a:pPr marL="548957" lvl="1" indent="-274320" eaLnBrk="1" fontAlgn="auto" hangingPunct="1">
              <a:lnSpc>
                <a:spcPct val="90000"/>
              </a:lnSpc>
              <a:spcAft>
                <a:spcPts val="0"/>
              </a:spcAft>
              <a:buFont typeface="Arial" pitchFamily="34" charset="0"/>
              <a:buChar char="•"/>
              <a:defRPr/>
            </a:pPr>
            <a:r>
              <a:rPr lang="en-US" dirty="0">
                <a:latin typeface="Arial Narrow" pitchFamily="34" charset="0"/>
              </a:rPr>
              <a:t>All money remaining in your account at the end of the primary election must be returned to the Commission by </a:t>
            </a:r>
            <a:r>
              <a:rPr lang="en-US" i="1" u="sng" dirty="0">
                <a:solidFill>
                  <a:srgbClr val="FF0000"/>
                </a:solidFill>
                <a:latin typeface="Arial Narrow" pitchFamily="34" charset="0"/>
              </a:rPr>
              <a:t>August 11, 2026</a:t>
            </a:r>
            <a:r>
              <a:rPr lang="en-US" dirty="0">
                <a:latin typeface="Arial Narrow" pitchFamily="34" charset="0"/>
              </a:rPr>
              <a:t>.</a:t>
            </a:r>
          </a:p>
          <a:p>
            <a:pPr marL="0" indent="0" eaLnBrk="1" fontAlgn="auto" hangingPunct="1">
              <a:lnSpc>
                <a:spcPct val="90000"/>
              </a:lnSpc>
              <a:spcAft>
                <a:spcPts val="0"/>
              </a:spcAft>
              <a:buFont typeface="Arial" charset="0"/>
              <a:buNone/>
              <a:defRPr/>
            </a:pPr>
            <a:endParaRPr lang="en-US" sz="1200" dirty="0">
              <a:latin typeface="Arial Narrow" pitchFamily="34" charset="0"/>
            </a:endParaRPr>
          </a:p>
          <a:p>
            <a:pPr marL="548957" lvl="1" indent="-274320" eaLnBrk="1" fontAlgn="auto" hangingPunct="1">
              <a:lnSpc>
                <a:spcPct val="90000"/>
              </a:lnSpc>
              <a:spcAft>
                <a:spcPts val="0"/>
              </a:spcAft>
              <a:buFont typeface="Arial" pitchFamily="34" charset="0"/>
              <a:buChar char="•"/>
              <a:defRPr/>
            </a:pPr>
            <a:r>
              <a:rPr lang="en-US" dirty="0">
                <a:latin typeface="Arial Narrow" pitchFamily="34" charset="0"/>
              </a:rPr>
              <a:t>All money remaining in your account at the end of the general election must be returned to the Commission by </a:t>
            </a:r>
            <a:r>
              <a:rPr lang="en-US" i="1" u="sng" dirty="0">
                <a:solidFill>
                  <a:srgbClr val="FF0000"/>
                </a:solidFill>
                <a:latin typeface="Arial Narrow" pitchFamily="34" charset="0"/>
              </a:rPr>
              <a:t>November 17, 2026</a:t>
            </a:r>
            <a:r>
              <a:rPr lang="en-US" dirty="0">
                <a:latin typeface="Arial Narrow" pitchFamily="34" charset="0"/>
              </a:rPr>
              <a:t>.</a:t>
            </a:r>
          </a:p>
          <a:p>
            <a:pPr marL="0" indent="0" eaLnBrk="1" fontAlgn="auto" hangingPunct="1">
              <a:lnSpc>
                <a:spcPct val="90000"/>
              </a:lnSpc>
              <a:spcAft>
                <a:spcPts val="0"/>
              </a:spcAft>
              <a:buFont typeface="Arial" charset="0"/>
              <a:buNone/>
              <a:defRPr/>
            </a:pPr>
            <a:endParaRPr lang="en-US" sz="1200" dirty="0">
              <a:latin typeface="Arial Narrow" pitchFamily="34" charset="0"/>
            </a:endParaRPr>
          </a:p>
          <a:p>
            <a:pPr marL="548957" lvl="1" indent="-274320" eaLnBrk="1" fontAlgn="auto" hangingPunct="1">
              <a:lnSpc>
                <a:spcPct val="90000"/>
              </a:lnSpc>
              <a:spcAft>
                <a:spcPts val="0"/>
              </a:spcAft>
              <a:buFont typeface="Arial" pitchFamily="34" charset="0"/>
              <a:buChar char="•"/>
              <a:defRPr/>
            </a:pPr>
            <a:r>
              <a:rPr lang="en-US" dirty="0">
                <a:latin typeface="Arial Narrow" pitchFamily="34" charset="0"/>
              </a:rPr>
              <a:t>You may only retain monies sufficient to pay any outstanding bills.  Must be paid within 30 days.</a:t>
            </a:r>
          </a:p>
          <a:p>
            <a:pPr marL="274320" indent="-274320" eaLnBrk="1" fontAlgn="auto" hangingPunct="1">
              <a:lnSpc>
                <a:spcPct val="90000"/>
              </a:lnSpc>
              <a:spcAft>
                <a:spcPts val="0"/>
              </a:spcAft>
              <a:buFont typeface="Arial" pitchFamily="34" charset="0"/>
              <a:buChar char="•"/>
              <a:defRPr/>
            </a:pPr>
            <a:endParaRPr lang="en-US" sz="1200" dirty="0">
              <a:latin typeface="Arial Narrow" pitchFamily="34" charset="0"/>
            </a:endParaRPr>
          </a:p>
          <a:p>
            <a:pPr marL="548957" lvl="1" indent="-274320" eaLnBrk="1" fontAlgn="auto" hangingPunct="1">
              <a:lnSpc>
                <a:spcPct val="90000"/>
              </a:lnSpc>
              <a:spcAft>
                <a:spcPts val="0"/>
              </a:spcAft>
              <a:buFont typeface="Arial" pitchFamily="34" charset="0"/>
              <a:buChar char="•"/>
              <a:defRPr/>
            </a:pPr>
            <a:r>
              <a:rPr lang="en-US" dirty="0">
                <a:latin typeface="Arial Narrow" pitchFamily="34" charset="0"/>
              </a:rPr>
              <a:t>No new bills may be incurred.</a:t>
            </a:r>
          </a:p>
          <a:p>
            <a:pPr marL="274320" indent="-274320" eaLnBrk="1" fontAlgn="auto" hangingPunct="1">
              <a:lnSpc>
                <a:spcPct val="90000"/>
              </a:lnSpc>
              <a:spcAft>
                <a:spcPts val="0"/>
              </a:spcAft>
              <a:buFont typeface="Arial" pitchFamily="34" charset="0"/>
              <a:buChar char="•"/>
              <a:defRPr/>
            </a:pPr>
            <a:endParaRPr lang="en-US" sz="2000" dirty="0">
              <a:latin typeface="+mj-lt"/>
            </a:endParaRPr>
          </a:p>
        </p:txBody>
      </p:sp>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4233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24090"/>
            <a:ext cx="8293100" cy="1176110"/>
          </a:xfrm>
        </p:spPr>
        <p:txBody>
          <a:bodyPr>
            <a:normAutofit fontScale="90000"/>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Where does Clean Elections Funding come from?</a:t>
            </a:r>
          </a:p>
        </p:txBody>
      </p:sp>
      <p:sp>
        <p:nvSpPr>
          <p:cNvPr id="3" name="Content Placeholder 2"/>
          <p:cNvSpPr>
            <a:spLocks noGrp="1"/>
          </p:cNvSpPr>
          <p:nvPr>
            <p:ph idx="1"/>
          </p:nvPr>
        </p:nvSpPr>
        <p:spPr>
          <a:xfrm>
            <a:off x="533400" y="1752600"/>
            <a:ext cx="8305800" cy="4724400"/>
          </a:xfrm>
        </p:spPr>
        <p:txBody>
          <a:bodyPr rtlCol="0">
            <a:normAutofit/>
          </a:bodyPr>
          <a:lstStyle/>
          <a:p>
            <a:pPr marL="182880"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The Clean Elections Commission does not receive appropriations from the legislature.</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No tax dollars from the general fund.</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The Clean Elections Commission and candidate funding is </a:t>
            </a:r>
            <a:r>
              <a:rPr lang="en-US" u="sng" dirty="0">
                <a:latin typeface="Arial Narrow" panose="020B0606020202030204" pitchFamily="34" charset="0"/>
                <a:cs typeface="Gotham Book" pitchFamily="50" charset="0"/>
              </a:rPr>
              <a:t>NOT</a:t>
            </a:r>
            <a:r>
              <a:rPr lang="en-US" dirty="0">
                <a:latin typeface="Arial Narrow" panose="020B0606020202030204" pitchFamily="34" charset="0"/>
                <a:cs typeface="Gotham Book" pitchFamily="50" charset="0"/>
              </a:rPr>
              <a:t> taxpayer monies.  </a:t>
            </a:r>
          </a:p>
          <a:p>
            <a:pPr marL="457517" lvl="1" indent="-182880" eaLnBrk="1" fontAlgn="auto" hangingPunct="1">
              <a:spcAft>
                <a:spcPts val="0"/>
              </a:spcAft>
              <a:buFont typeface="Arial" pitchFamily="34" charset="0"/>
              <a:buChar char="•"/>
              <a:defRPr/>
            </a:pPr>
            <a:endParaRPr lang="en-US" dirty="0">
              <a:latin typeface="Arial Narrow" panose="020B0606020202030204" pitchFamily="34" charset="0"/>
              <a:cs typeface="Gotham Book" pitchFamily="50" charset="0"/>
            </a:endParaRPr>
          </a:p>
          <a:p>
            <a:pPr marL="182880"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Independent funding created by voters. </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$5 contributions, collected by Participating Candidates in order to qualify for funding.</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A 10% surcharge assessed on civil penalties and criminal fines throughout the state.</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Commission penalties assessed through enforcement actions.</a:t>
            </a:r>
          </a:p>
          <a:p>
            <a:pPr marL="457517"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Small voluntary donations (rare). </a:t>
            </a:r>
          </a:p>
          <a:p>
            <a:pPr marL="0" indent="0" eaLnBrk="1" fontAlgn="auto" hangingPunct="1">
              <a:spcAft>
                <a:spcPts val="0"/>
              </a:spcAft>
              <a:buFont typeface="Arial" pitchFamily="34" charset="0"/>
              <a:buNone/>
              <a:defRPr/>
            </a:pPr>
            <a:endParaRPr lang="en-US" sz="2800" dirty="0">
              <a:latin typeface="Arial Narrow" panose="020B060602020203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57200" y="423228"/>
            <a:ext cx="80772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Post-Election Return of Monies</a:t>
            </a:r>
          </a:p>
        </p:txBody>
      </p:sp>
      <p:sp>
        <p:nvSpPr>
          <p:cNvPr id="2" name="Content Placeholder 1"/>
          <p:cNvSpPr>
            <a:spLocks noGrp="1"/>
          </p:cNvSpPr>
          <p:nvPr>
            <p:ph idx="1"/>
            <p:custDataLst>
              <p:tags r:id="rId2"/>
            </p:custDataLst>
          </p:nvPr>
        </p:nvSpPr>
        <p:spPr>
          <a:xfrm>
            <a:off x="228600" y="990600"/>
            <a:ext cx="8686800" cy="5791200"/>
          </a:xfrm>
        </p:spPr>
        <p:txBody>
          <a:bodyPr rtlCol="0">
            <a:noAutofit/>
          </a:bodyPr>
          <a:lstStyle/>
          <a:p>
            <a:pPr marL="274320" indent="-274320" eaLnBrk="1" fontAlgn="auto" hangingPunct="1">
              <a:lnSpc>
                <a:spcPct val="90000"/>
              </a:lnSpc>
              <a:spcAft>
                <a:spcPts val="0"/>
              </a:spcAft>
              <a:buFont typeface="Arial" pitchFamily="34" charset="0"/>
              <a:buChar char="•"/>
              <a:defRPr/>
            </a:pPr>
            <a:r>
              <a:rPr lang="en-US" sz="1800" b="1" u="sng" dirty="0">
                <a:latin typeface="+mj-lt"/>
              </a:rPr>
              <a:t>All funds need to be returned by a cashier’s check drawn on the candidate’s campaign bank account and </a:t>
            </a:r>
            <a:r>
              <a:rPr lang="en-US" sz="1800" b="1" i="1" u="sng" dirty="0">
                <a:latin typeface="+mj-lt"/>
              </a:rPr>
              <a:t>MUST be returned no later than 2-weeks after the election. </a:t>
            </a:r>
          </a:p>
          <a:p>
            <a:pPr marL="548957" lvl="1" indent="-274320" eaLnBrk="1" fontAlgn="auto" hangingPunct="1">
              <a:lnSpc>
                <a:spcPct val="90000"/>
              </a:lnSpc>
              <a:spcAft>
                <a:spcPts val="0"/>
              </a:spcAft>
              <a:buFont typeface="Arial" pitchFamily="34" charset="0"/>
              <a:buChar char="•"/>
              <a:defRPr/>
            </a:pPr>
            <a:r>
              <a:rPr lang="en-US" sz="1800" dirty="0">
                <a:latin typeface="+mj-lt"/>
              </a:rPr>
              <a:t>Any fees for the issuance of the cashier’s check are a direct campaign expenditure and should be reported on campaign finance reports.</a:t>
            </a:r>
          </a:p>
          <a:p>
            <a:pPr marL="274320" indent="-274320" eaLnBrk="1" fontAlgn="auto" hangingPunct="1">
              <a:lnSpc>
                <a:spcPct val="90000"/>
              </a:lnSpc>
              <a:spcAft>
                <a:spcPts val="0"/>
              </a:spcAft>
              <a:buFont typeface="Arial" pitchFamily="34" charset="0"/>
              <a:buChar char="•"/>
              <a:defRPr/>
            </a:pPr>
            <a:r>
              <a:rPr lang="en-US" sz="1800" dirty="0">
                <a:latin typeface="+mj-lt"/>
              </a:rPr>
              <a:t>Candidates must account for all outstanding transactions in the funds returned to the Commission otherwise they will need to reconcile outstanding expenditures with personal monies. </a:t>
            </a:r>
          </a:p>
          <a:p>
            <a:pPr marL="548957" lvl="1" indent="-274320" eaLnBrk="1" fontAlgn="auto" hangingPunct="1">
              <a:lnSpc>
                <a:spcPct val="90000"/>
              </a:lnSpc>
              <a:spcAft>
                <a:spcPts val="0"/>
              </a:spcAft>
              <a:buFont typeface="Arial" pitchFamily="34" charset="0"/>
              <a:buChar char="•"/>
              <a:defRPr/>
            </a:pPr>
            <a:r>
              <a:rPr lang="en-US" sz="1800" dirty="0">
                <a:latin typeface="+mj-lt"/>
              </a:rPr>
              <a:t>The Commission will not issue reimbursements to candidates once the funds have been returned. </a:t>
            </a:r>
          </a:p>
          <a:p>
            <a:pPr marL="548957" lvl="1" indent="-274320" eaLnBrk="1" fontAlgn="auto" hangingPunct="1">
              <a:lnSpc>
                <a:spcPct val="90000"/>
              </a:lnSpc>
              <a:spcAft>
                <a:spcPts val="0"/>
              </a:spcAft>
              <a:buFont typeface="Arial" pitchFamily="34" charset="0"/>
              <a:buChar char="•"/>
              <a:defRPr/>
            </a:pPr>
            <a:r>
              <a:rPr lang="en-US" sz="1800" dirty="0">
                <a:latin typeface="+mj-lt"/>
              </a:rPr>
              <a:t>Participating candidates may not exceed the primary or general election spending limits.</a:t>
            </a:r>
          </a:p>
          <a:p>
            <a:pPr marL="274320" indent="-274320" eaLnBrk="1" fontAlgn="auto" hangingPunct="1">
              <a:lnSpc>
                <a:spcPct val="90000"/>
              </a:lnSpc>
              <a:spcAft>
                <a:spcPts val="0"/>
              </a:spcAft>
              <a:buFont typeface="Arial" pitchFamily="34" charset="0"/>
              <a:buChar char="•"/>
              <a:defRPr/>
            </a:pPr>
            <a:r>
              <a:rPr lang="en-US" sz="1800" dirty="0">
                <a:latin typeface="+mj-lt"/>
              </a:rPr>
              <a:t>The Commission may waive the return of the funds if:</a:t>
            </a:r>
          </a:p>
          <a:p>
            <a:pPr marL="548957" lvl="1" indent="-274320" eaLnBrk="1" fontAlgn="auto" hangingPunct="1">
              <a:lnSpc>
                <a:spcPct val="90000"/>
              </a:lnSpc>
              <a:spcAft>
                <a:spcPts val="0"/>
              </a:spcAft>
              <a:buFont typeface="Arial" pitchFamily="34" charset="0"/>
              <a:buChar char="•"/>
              <a:defRPr/>
            </a:pPr>
            <a:r>
              <a:rPr lang="en-US" sz="1800" dirty="0">
                <a:latin typeface="+mj-lt"/>
              </a:rPr>
              <a:t>The Commission staff determines the amount to be returned to be de </a:t>
            </a:r>
            <a:r>
              <a:rPr lang="en-US" sz="1800" dirty="0" err="1">
                <a:latin typeface="+mj-lt"/>
              </a:rPr>
              <a:t>minimus</a:t>
            </a:r>
            <a:r>
              <a:rPr lang="en-US" sz="1800" dirty="0">
                <a:latin typeface="+mj-lt"/>
              </a:rPr>
              <a:t>;</a:t>
            </a:r>
          </a:p>
          <a:p>
            <a:pPr marL="548957" lvl="1" indent="-274320" eaLnBrk="1" fontAlgn="auto" hangingPunct="1">
              <a:lnSpc>
                <a:spcPct val="90000"/>
              </a:lnSpc>
              <a:spcAft>
                <a:spcPts val="0"/>
              </a:spcAft>
              <a:buFont typeface="Arial" pitchFamily="34" charset="0"/>
              <a:buChar char="•"/>
              <a:defRPr/>
            </a:pPr>
            <a:r>
              <a:rPr lang="en-US" sz="1800" dirty="0">
                <a:latin typeface="+mj-lt"/>
              </a:rPr>
              <a:t>The Commission staff determines the cost of recovery exceeds the amount of the return;</a:t>
            </a:r>
          </a:p>
          <a:p>
            <a:pPr marL="548957" lvl="1" indent="-274320" eaLnBrk="1" fontAlgn="auto" hangingPunct="1">
              <a:lnSpc>
                <a:spcPct val="90000"/>
              </a:lnSpc>
              <a:spcAft>
                <a:spcPts val="0"/>
              </a:spcAft>
              <a:buFont typeface="Arial" pitchFamily="34" charset="0"/>
              <a:buChar char="•"/>
              <a:defRPr/>
            </a:pPr>
            <a:r>
              <a:rPr lang="en-US" sz="1800" dirty="0">
                <a:latin typeface="+mj-lt"/>
              </a:rPr>
              <a:t>The funds to be returned shall not exceed $25; and</a:t>
            </a:r>
          </a:p>
          <a:p>
            <a:pPr marL="548957" lvl="1" indent="-274320" eaLnBrk="1" fontAlgn="auto" hangingPunct="1">
              <a:lnSpc>
                <a:spcPct val="90000"/>
              </a:lnSpc>
              <a:spcAft>
                <a:spcPts val="0"/>
              </a:spcAft>
              <a:buFont typeface="Arial" pitchFamily="34" charset="0"/>
              <a:buChar char="•"/>
              <a:defRPr/>
            </a:pPr>
            <a:r>
              <a:rPr lang="en-US" sz="1800" dirty="0">
                <a:latin typeface="+mj-lt"/>
              </a:rPr>
              <a:t>The Commission is notified of any waiver of the return of funds.</a:t>
            </a:r>
          </a:p>
        </p:txBody>
      </p:sp>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246348"/>
      </p:ext>
    </p:extLst>
  </p:cSld>
  <p:clrMapOvr>
    <a:masterClrMapping/>
  </p:clrMapOvr>
  <p:transition advTm="4233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533400"/>
            <a:ext cx="76200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Record Keeping</a:t>
            </a:r>
          </a:p>
        </p:txBody>
      </p:sp>
      <p:sp>
        <p:nvSpPr>
          <p:cNvPr id="2" name="Content Placeholder 1"/>
          <p:cNvSpPr>
            <a:spLocks noGrp="1"/>
          </p:cNvSpPr>
          <p:nvPr>
            <p:ph idx="1"/>
            <p:custDataLst>
              <p:tags r:id="rId2"/>
            </p:custDataLst>
          </p:nvPr>
        </p:nvSpPr>
        <p:spPr>
          <a:xfrm>
            <a:off x="762000" y="1192212"/>
            <a:ext cx="7848600" cy="5360988"/>
          </a:xfrm>
        </p:spPr>
        <p:txBody>
          <a:bodyPr rtlCol="0">
            <a:normAutofit lnSpcReduction="10000"/>
          </a:bodyPr>
          <a:lstStyle/>
          <a:p>
            <a:pPr eaLnBrk="1" fontAlgn="auto" hangingPunct="1">
              <a:lnSpc>
                <a:spcPct val="90000"/>
              </a:lnSpc>
              <a:spcAft>
                <a:spcPts val="0"/>
              </a:spcAft>
              <a:defRPr/>
            </a:pPr>
            <a:r>
              <a:rPr lang="en-US" dirty="0">
                <a:latin typeface="Arial Narrow" pitchFamily="34" charset="0"/>
              </a:rPr>
              <a:t>Keep </a:t>
            </a:r>
            <a:r>
              <a:rPr lang="en-US" b="1" u="sng" dirty="0">
                <a:latin typeface="Arial Narrow" pitchFamily="34" charset="0"/>
              </a:rPr>
              <a:t>all</a:t>
            </a:r>
            <a:r>
              <a:rPr lang="en-US" dirty="0">
                <a:latin typeface="Arial Narrow" pitchFamily="34" charset="0"/>
              </a:rPr>
              <a:t> records for 3 years, including but not limited to:</a:t>
            </a:r>
          </a:p>
          <a:p>
            <a:pPr marL="617220" lvl="1" indent="-342900" eaLnBrk="1" fontAlgn="auto" hangingPunct="1">
              <a:lnSpc>
                <a:spcPct val="90000"/>
              </a:lnSpc>
              <a:spcAft>
                <a:spcPts val="0"/>
              </a:spcAft>
              <a:defRPr/>
            </a:pPr>
            <a:r>
              <a:rPr lang="en-US" dirty="0">
                <a:latin typeface="Arial Narrow" pitchFamily="34" charset="0"/>
              </a:rPr>
              <a:t>Bank Statements and Deposit Slips</a:t>
            </a:r>
          </a:p>
          <a:p>
            <a:pPr marL="617220" lvl="1" indent="-342900" eaLnBrk="1" fontAlgn="auto" hangingPunct="1">
              <a:lnSpc>
                <a:spcPct val="90000"/>
              </a:lnSpc>
              <a:spcAft>
                <a:spcPts val="0"/>
              </a:spcAft>
              <a:defRPr/>
            </a:pPr>
            <a:r>
              <a:rPr lang="en-US" dirty="0">
                <a:latin typeface="Arial Narrow" pitchFamily="34" charset="0"/>
              </a:rPr>
              <a:t>Receipts/Invoices </a:t>
            </a:r>
          </a:p>
          <a:p>
            <a:pPr marL="617220" lvl="1" indent="-342900" eaLnBrk="1" fontAlgn="auto" hangingPunct="1">
              <a:lnSpc>
                <a:spcPct val="90000"/>
              </a:lnSpc>
              <a:spcAft>
                <a:spcPts val="0"/>
              </a:spcAft>
              <a:defRPr/>
            </a:pPr>
            <a:r>
              <a:rPr lang="en-US" dirty="0">
                <a:latin typeface="Arial Narrow" pitchFamily="34" charset="0"/>
              </a:rPr>
              <a:t>Check Register</a:t>
            </a:r>
          </a:p>
          <a:p>
            <a:pPr marL="617220" lvl="1" indent="-342900" eaLnBrk="1" fontAlgn="auto" hangingPunct="1">
              <a:lnSpc>
                <a:spcPct val="90000"/>
              </a:lnSpc>
              <a:spcAft>
                <a:spcPts val="0"/>
              </a:spcAft>
              <a:defRPr/>
            </a:pPr>
            <a:r>
              <a:rPr lang="en-US" dirty="0">
                <a:latin typeface="Arial Narrow" pitchFamily="34" charset="0"/>
              </a:rPr>
              <a:t>Travel Log</a:t>
            </a:r>
          </a:p>
          <a:p>
            <a:pPr marL="617220" lvl="1" indent="-342900" eaLnBrk="1" fontAlgn="auto" hangingPunct="1">
              <a:lnSpc>
                <a:spcPct val="90000"/>
              </a:lnSpc>
              <a:spcAft>
                <a:spcPts val="0"/>
              </a:spcAft>
              <a:defRPr/>
            </a:pPr>
            <a:r>
              <a:rPr lang="en-US" dirty="0">
                <a:latin typeface="Arial Narrow" pitchFamily="34" charset="0"/>
              </a:rPr>
              <a:t>Contracts from vendors</a:t>
            </a:r>
          </a:p>
          <a:p>
            <a:pPr marL="617220" lvl="1" indent="-342900" eaLnBrk="1" fontAlgn="auto" hangingPunct="1">
              <a:lnSpc>
                <a:spcPct val="90000"/>
              </a:lnSpc>
              <a:spcAft>
                <a:spcPts val="0"/>
              </a:spcAft>
              <a:defRPr/>
            </a:pPr>
            <a:r>
              <a:rPr lang="en-US" dirty="0">
                <a:latin typeface="Arial Narrow" pitchFamily="34" charset="0"/>
              </a:rPr>
              <a:t>Bills</a:t>
            </a:r>
          </a:p>
          <a:p>
            <a:pPr marL="617220" lvl="1" indent="-342900" eaLnBrk="1" fontAlgn="auto" hangingPunct="1">
              <a:lnSpc>
                <a:spcPct val="90000"/>
              </a:lnSpc>
              <a:spcAft>
                <a:spcPts val="0"/>
              </a:spcAft>
              <a:defRPr/>
            </a:pPr>
            <a:r>
              <a:rPr lang="en-US" dirty="0">
                <a:latin typeface="Arial Narrow" pitchFamily="34" charset="0"/>
              </a:rPr>
              <a:t>Documentation of contributions from individuals</a:t>
            </a:r>
          </a:p>
          <a:p>
            <a:pPr marL="617220" lvl="1" indent="-342900" eaLnBrk="1" fontAlgn="auto" hangingPunct="1">
              <a:lnSpc>
                <a:spcPct val="90000"/>
              </a:lnSpc>
              <a:spcAft>
                <a:spcPts val="0"/>
              </a:spcAft>
              <a:defRPr/>
            </a:pPr>
            <a:r>
              <a:rPr lang="en-US" dirty="0">
                <a:latin typeface="Arial Narrow" pitchFamily="34" charset="0"/>
              </a:rPr>
              <a:t>$5 qualifying contribution forms</a:t>
            </a:r>
          </a:p>
          <a:p>
            <a:pPr eaLnBrk="1" fontAlgn="auto" hangingPunct="1">
              <a:lnSpc>
                <a:spcPct val="90000"/>
              </a:lnSpc>
              <a:spcAft>
                <a:spcPts val="0"/>
              </a:spcAft>
              <a:defRPr/>
            </a:pPr>
            <a:r>
              <a:rPr lang="en-US" dirty="0">
                <a:latin typeface="Arial Narrow" pitchFamily="34" charset="0"/>
              </a:rPr>
              <a:t>All participating candidates will be subject to an audit.  Audits will begin after either the primary or general election. </a:t>
            </a:r>
            <a:r>
              <a:rPr lang="en-US" b="1" u="sng" dirty="0">
                <a:latin typeface="Arial Narrow" pitchFamily="34" charset="0"/>
              </a:rPr>
              <a:t>The audit will include all campaign activity from the start of your campaign until the end.   </a:t>
            </a:r>
          </a:p>
          <a:p>
            <a:pPr eaLnBrk="1" fontAlgn="auto" hangingPunct="1">
              <a:lnSpc>
                <a:spcPct val="90000"/>
              </a:lnSpc>
              <a:spcAft>
                <a:spcPts val="0"/>
              </a:spcAft>
              <a:defRPr/>
            </a:pPr>
            <a:r>
              <a:rPr lang="en-US" dirty="0">
                <a:latin typeface="Arial Narrow" pitchFamily="34" charset="0"/>
              </a:rPr>
              <a:t>Commission staff and auditors will request documentation.</a:t>
            </a:r>
          </a:p>
          <a:p>
            <a:pPr eaLnBrk="1" fontAlgn="auto" hangingPunct="1">
              <a:lnSpc>
                <a:spcPct val="90000"/>
              </a:lnSpc>
              <a:spcAft>
                <a:spcPts val="0"/>
              </a:spcAft>
              <a:defRPr/>
            </a:pPr>
            <a:r>
              <a:rPr lang="en-US" dirty="0">
                <a:latin typeface="Arial Narrow" pitchFamily="34" charset="0"/>
              </a:rPr>
              <a:t>The candidate has the burden of proving every expenditure was made on behalf of the campaign</a:t>
            </a:r>
          </a:p>
        </p:txBody>
      </p:sp>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7133"/>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33400" y="609600"/>
            <a:ext cx="8153400" cy="609600"/>
          </a:xfrm>
        </p:spPr>
        <p:txBody>
          <a:bodyPr>
            <a:noAutofit/>
          </a:bodyPr>
          <a:lstStyle/>
          <a:p>
            <a:pPr algn="ctr" eaLnBrk="1" fontAlgn="auto" hangingPunct="1">
              <a:spcAft>
                <a:spcPts val="0"/>
              </a:spcAft>
              <a:defRPr/>
            </a:pPr>
            <a:r>
              <a:rPr lang="en-US" sz="3200" b="1" dirty="0">
                <a:solidFill>
                  <a:schemeClr val="tx1"/>
                </a:solidFill>
                <a:latin typeface="Gotham Book" pitchFamily="50" charset="0"/>
                <a:cs typeface="Gotham Book" pitchFamily="50" charset="0"/>
              </a:rPr>
              <a:t>Campaign Finance Activity Key Points</a:t>
            </a:r>
          </a:p>
        </p:txBody>
      </p:sp>
      <p:sp>
        <p:nvSpPr>
          <p:cNvPr id="33795" name="Content Placeholder 1"/>
          <p:cNvSpPr>
            <a:spLocks noGrp="1"/>
          </p:cNvSpPr>
          <p:nvPr>
            <p:ph idx="1"/>
            <p:custDataLst>
              <p:tags r:id="rId2"/>
            </p:custDataLst>
          </p:nvPr>
        </p:nvSpPr>
        <p:spPr>
          <a:xfrm>
            <a:off x="1066800" y="1447800"/>
            <a:ext cx="6934200" cy="4648200"/>
          </a:xfrm>
        </p:spPr>
        <p:txBody>
          <a:bodyPr/>
          <a:lstStyle/>
          <a:p>
            <a:pPr marL="731837" lvl="1" indent="-457200" eaLnBrk="1" hangingPunct="1">
              <a:spcBef>
                <a:spcPts val="0"/>
              </a:spcBef>
              <a:spcAft>
                <a:spcPts val="600"/>
              </a:spcAft>
              <a:buFont typeface="+mj-lt"/>
              <a:buAutoNum type="arabicPeriod"/>
            </a:pPr>
            <a:r>
              <a:rPr lang="en-US" altLang="en-US" dirty="0">
                <a:latin typeface="Arial Narrow" pitchFamily="34" charset="0"/>
              </a:rPr>
              <a:t>Conduct all campaign finance activity through a single bank account.</a:t>
            </a:r>
          </a:p>
          <a:p>
            <a:pPr marL="731837" lvl="1" indent="-457200" eaLnBrk="1" hangingPunct="1">
              <a:spcBef>
                <a:spcPts val="0"/>
              </a:spcBef>
              <a:spcAft>
                <a:spcPts val="600"/>
              </a:spcAft>
              <a:buFont typeface="+mj-lt"/>
              <a:buAutoNum type="arabicPeriod"/>
            </a:pPr>
            <a:r>
              <a:rPr lang="en-US" altLang="en-US" dirty="0">
                <a:latin typeface="Arial Narrow" pitchFamily="34" charset="0"/>
              </a:rPr>
              <a:t>Do not exceed contribution and expenditure limits.</a:t>
            </a:r>
          </a:p>
          <a:p>
            <a:pPr marL="731837" lvl="1" indent="-457200" eaLnBrk="1" hangingPunct="1">
              <a:spcBef>
                <a:spcPts val="0"/>
              </a:spcBef>
              <a:spcAft>
                <a:spcPts val="600"/>
              </a:spcAft>
              <a:buFont typeface="+mj-lt"/>
              <a:buAutoNum type="arabicPeriod"/>
            </a:pPr>
            <a:r>
              <a:rPr lang="en-US" altLang="en-US" dirty="0">
                <a:latin typeface="Arial Narrow" pitchFamily="34" charset="0"/>
              </a:rPr>
              <a:t>Do not use campaign funds for personal use.</a:t>
            </a:r>
          </a:p>
          <a:p>
            <a:pPr marL="731837" lvl="1" indent="-457200" eaLnBrk="1" hangingPunct="1">
              <a:spcBef>
                <a:spcPts val="0"/>
              </a:spcBef>
              <a:spcAft>
                <a:spcPts val="600"/>
              </a:spcAft>
              <a:buFont typeface="+mj-lt"/>
              <a:buAutoNum type="arabicPeriod"/>
            </a:pPr>
            <a:r>
              <a:rPr lang="en-US" altLang="en-US" dirty="0">
                <a:latin typeface="Arial Narrow" pitchFamily="34" charset="0"/>
              </a:rPr>
              <a:t>Remember participating candidates have the burden of proving that expenditures are for a direct campaign purpose -  keep all of your records.</a:t>
            </a:r>
          </a:p>
          <a:p>
            <a:pPr marL="731837" lvl="1" indent="-457200" eaLnBrk="1" hangingPunct="1">
              <a:spcBef>
                <a:spcPts val="0"/>
              </a:spcBef>
              <a:spcAft>
                <a:spcPts val="600"/>
              </a:spcAft>
              <a:buFont typeface="+mj-lt"/>
              <a:buAutoNum type="arabicPeriod"/>
            </a:pPr>
            <a:r>
              <a:rPr lang="en-US" altLang="en-US" dirty="0">
                <a:latin typeface="Arial Narrow" pitchFamily="34" charset="0"/>
              </a:rPr>
              <a:t>Itemize reimbursements, petty cash expenditures, or any expenditure that utilizes a sub-vendor.</a:t>
            </a:r>
          </a:p>
          <a:p>
            <a:pPr marL="731837" lvl="1" indent="-457200" eaLnBrk="1" hangingPunct="1">
              <a:spcBef>
                <a:spcPts val="0"/>
              </a:spcBef>
              <a:spcAft>
                <a:spcPts val="600"/>
              </a:spcAft>
              <a:buFont typeface="+mj-lt"/>
              <a:buAutoNum type="arabicPeriod"/>
            </a:pPr>
            <a:r>
              <a:rPr lang="en-US" altLang="en-US" dirty="0">
                <a:latin typeface="Arial Narrow" pitchFamily="34" charset="0"/>
              </a:rPr>
              <a:t>Provide detailed information in the transaction memo line for any consulting services or expenditures made to family members. </a:t>
            </a:r>
          </a:p>
          <a:p>
            <a:pPr marL="731837" lvl="1" indent="-457200" eaLnBrk="1" hangingPunct="1">
              <a:spcBef>
                <a:spcPts val="0"/>
              </a:spcBef>
              <a:spcAft>
                <a:spcPts val="600"/>
              </a:spcAft>
              <a:buFont typeface="+mj-lt"/>
              <a:buAutoNum type="arabicPeriod"/>
            </a:pPr>
            <a:r>
              <a:rPr lang="en-US" altLang="en-US" dirty="0">
                <a:latin typeface="Arial Narrow" pitchFamily="34" charset="0"/>
              </a:rPr>
              <a:t>Do not “carry over” primary money to the general election.</a:t>
            </a:r>
          </a:p>
          <a:p>
            <a:pPr lvl="1" eaLnBrk="1" hangingPunct="1">
              <a:spcAft>
                <a:spcPts val="600"/>
              </a:spcAft>
            </a:pPr>
            <a:endParaRPr lang="en-US" altLang="en-US" dirty="0">
              <a:latin typeface="Arial Narrow" pitchFamily="34" charset="0"/>
            </a:endParaRPr>
          </a:p>
        </p:txBody>
      </p:sp>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14784"/>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800"/>
            <a:ext cx="9169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8" name="Title 3"/>
          <p:cNvSpPr>
            <a:spLocks noGrp="1"/>
          </p:cNvSpPr>
          <p:nvPr>
            <p:ph type="title"/>
            <p:custDataLst>
              <p:tags r:id="rId1"/>
            </p:custDataLst>
          </p:nvPr>
        </p:nvSpPr>
        <p:spPr bwMode="auto">
          <a:xfrm>
            <a:off x="228600" y="2362200"/>
            <a:ext cx="8686800" cy="2130425"/>
          </a:xfrm>
        </p:spPr>
        <p:txBody>
          <a:bodyPr wrap="square" numCol="1" anchorCtr="0" compatLnSpc="1">
            <a:prstTxWarp prst="textNoShape">
              <a:avLst/>
            </a:prstTxWarp>
            <a:noAutofit/>
          </a:bodyPr>
          <a:lstStyle/>
          <a:p>
            <a:pPr algn="r" eaLnBrk="1" fontAlgn="auto" hangingPunct="1">
              <a:spcAft>
                <a:spcPts val="0"/>
              </a:spcAft>
              <a:defRPr/>
            </a:pPr>
            <a:r>
              <a:rPr lang="en-US" altLang="en-US" sz="4700" cap="none" dirty="0">
                <a:solidFill>
                  <a:schemeClr val="bg1"/>
                </a:solidFill>
                <a:cs typeface="Courier New" pitchFamily="49" charset="0"/>
              </a:rPr>
              <a:t>VOTER EDUCATION</a:t>
            </a:r>
            <a:br>
              <a:rPr lang="en-US" altLang="en-US" sz="4700" cap="none" dirty="0">
                <a:solidFill>
                  <a:schemeClr val="bg1"/>
                </a:solidFill>
                <a:cs typeface="Courier New" pitchFamily="49" charset="0"/>
              </a:rPr>
            </a:br>
            <a:r>
              <a:rPr lang="en-US" altLang="en-US" sz="4400" i="1" cap="none" dirty="0">
                <a:solidFill>
                  <a:schemeClr val="bg1"/>
                </a:solidFill>
                <a:cs typeface="Courier New" pitchFamily="49" charset="0"/>
              </a:rPr>
              <a:t>Candidate Statement Pamphlet</a:t>
            </a:r>
            <a:br>
              <a:rPr lang="en-US" altLang="en-US" sz="4400" i="1" cap="none" dirty="0">
                <a:solidFill>
                  <a:schemeClr val="bg1"/>
                </a:solidFill>
                <a:cs typeface="Courier New" pitchFamily="49" charset="0"/>
              </a:rPr>
            </a:br>
            <a:r>
              <a:rPr lang="en-US" altLang="en-US" sz="4400" i="1" cap="none" dirty="0">
                <a:solidFill>
                  <a:schemeClr val="bg1"/>
                </a:solidFill>
                <a:cs typeface="Courier New" pitchFamily="49" charset="0"/>
              </a:rPr>
              <a:t> &amp; Debates </a:t>
            </a:r>
            <a:endParaRPr lang="en-US" altLang="en-US" sz="4700" i="1" cap="none" dirty="0">
              <a:solidFill>
                <a:schemeClr val="bg1"/>
              </a:solidFill>
            </a:endParaRPr>
          </a:p>
        </p:txBody>
      </p:sp>
      <p:sp>
        <p:nvSpPr>
          <p:cNvPr id="2" name="Rectangle 1"/>
          <p:cNvSpPr/>
          <p:nvPr/>
        </p:nvSpPr>
        <p:spPr>
          <a:xfrm>
            <a:off x="0" y="407988"/>
            <a:ext cx="9169400" cy="125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3052763" y="3009900"/>
            <a:ext cx="6019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215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762000" y="407988"/>
            <a:ext cx="6858000" cy="8382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Voter Education-Debates</a:t>
            </a:r>
            <a:endParaRPr lang="en-US" sz="4400" b="1" dirty="0">
              <a:solidFill>
                <a:schemeClr val="tx1"/>
              </a:solidFill>
              <a:latin typeface="Gotham Book" pitchFamily="50" charset="0"/>
              <a:cs typeface="Gotham Book" pitchFamily="50" charset="0"/>
            </a:endParaRPr>
          </a:p>
        </p:txBody>
      </p:sp>
      <p:sp>
        <p:nvSpPr>
          <p:cNvPr id="2" name="Content Placeholder 1"/>
          <p:cNvSpPr>
            <a:spLocks noGrp="1"/>
          </p:cNvSpPr>
          <p:nvPr>
            <p:ph idx="1"/>
            <p:custDataLst>
              <p:tags r:id="rId2"/>
            </p:custDataLst>
          </p:nvPr>
        </p:nvSpPr>
        <p:spPr>
          <a:xfrm>
            <a:off x="1524000" y="1371600"/>
            <a:ext cx="6934200" cy="4999038"/>
          </a:xfrm>
        </p:spPr>
        <p:txBody>
          <a:bodyPr rtlCol="0">
            <a:normAutofit/>
          </a:bodyPr>
          <a:lstStyle/>
          <a:p>
            <a:pPr marL="744220" lvl="1" indent="-274320" eaLnBrk="1" fontAlgn="auto" hangingPunct="1">
              <a:lnSpc>
                <a:spcPct val="90000"/>
              </a:lnSpc>
              <a:spcBef>
                <a:spcPts val="600"/>
              </a:spcBef>
              <a:spcAft>
                <a:spcPts val="0"/>
              </a:spcAft>
              <a:buFont typeface="Arial" pitchFamily="34" charset="0"/>
              <a:buChar char="•"/>
              <a:defRPr/>
            </a:pPr>
            <a:r>
              <a:rPr lang="en-US" sz="2400" dirty="0">
                <a:latin typeface="Arial Narrow" panose="020B0606020202030204" pitchFamily="34" charset="0"/>
                <a:cs typeface="Arial" panose="020B0604020202020204" pitchFamily="34" charset="0"/>
              </a:rPr>
              <a:t>Participating candidates are required to attend a Commission sponsored debate during both the primary and general election periods. Non-participating candidates are invited and encouraged to attend.</a:t>
            </a:r>
          </a:p>
          <a:p>
            <a:pPr marL="744220" lvl="1" indent="-274320" eaLnBrk="1" fontAlgn="auto" hangingPunct="1">
              <a:lnSpc>
                <a:spcPct val="90000"/>
              </a:lnSpc>
              <a:spcBef>
                <a:spcPts val="600"/>
              </a:spcBef>
              <a:spcAft>
                <a:spcPts val="0"/>
              </a:spcAft>
              <a:buFont typeface="Arial" pitchFamily="34" charset="0"/>
              <a:buChar char="•"/>
              <a:defRPr/>
            </a:pPr>
            <a:r>
              <a:rPr lang="en-US" sz="2400" dirty="0">
                <a:latin typeface="Arial Narrow" panose="020B0606020202030204" pitchFamily="34" charset="0"/>
                <a:cs typeface="Arial" panose="020B0604020202020204" pitchFamily="34" charset="0"/>
              </a:rPr>
              <a:t>Commission staff will notify you of the candidate debate dates.</a:t>
            </a:r>
          </a:p>
          <a:p>
            <a:pPr marL="744220" lvl="1" indent="-274320" eaLnBrk="1" fontAlgn="auto" hangingPunct="1">
              <a:lnSpc>
                <a:spcPct val="90000"/>
              </a:lnSpc>
              <a:spcBef>
                <a:spcPts val="600"/>
              </a:spcBef>
              <a:spcAft>
                <a:spcPts val="0"/>
              </a:spcAft>
              <a:buFont typeface="Arial" pitchFamily="34" charset="0"/>
              <a:buChar char="•"/>
              <a:defRPr/>
            </a:pPr>
            <a:r>
              <a:rPr lang="en-US" sz="2400" dirty="0">
                <a:latin typeface="Arial Narrow" panose="020B0606020202030204" pitchFamily="34" charset="0"/>
                <a:cs typeface="Arial" panose="020B0604020202020204" pitchFamily="34" charset="0"/>
              </a:rPr>
              <a:t>Failure to attend a debate may result in an enforcement action.</a:t>
            </a:r>
          </a:p>
          <a:p>
            <a:pPr marL="744220" lvl="1" indent="-274320" eaLnBrk="1" fontAlgn="auto" hangingPunct="1">
              <a:lnSpc>
                <a:spcPct val="90000"/>
              </a:lnSpc>
              <a:spcBef>
                <a:spcPts val="600"/>
              </a:spcBef>
              <a:spcAft>
                <a:spcPts val="0"/>
              </a:spcAft>
              <a:buFont typeface="Arial" pitchFamily="34" charset="0"/>
              <a:buChar char="•"/>
              <a:defRPr/>
            </a:pPr>
            <a:r>
              <a:rPr lang="en-US" sz="2400" dirty="0">
                <a:latin typeface="Arial Narrow" panose="020B0606020202030204" pitchFamily="34" charset="0"/>
                <a:cs typeface="Arial" panose="020B0604020202020204" pitchFamily="34" charset="0"/>
              </a:rPr>
              <a:t>Voters will be notified via multiple communication channels of the debate schedule and participants.</a:t>
            </a:r>
          </a:p>
          <a:p>
            <a:pPr marL="744220" lvl="1" indent="-274320" eaLnBrk="1" fontAlgn="auto" hangingPunct="1">
              <a:lnSpc>
                <a:spcPct val="90000"/>
              </a:lnSpc>
              <a:spcBef>
                <a:spcPts val="600"/>
              </a:spcBef>
              <a:spcAft>
                <a:spcPts val="0"/>
              </a:spcAft>
              <a:buFont typeface="Arial" pitchFamily="34" charset="0"/>
              <a:buChar char="•"/>
              <a:defRPr/>
            </a:pPr>
            <a:r>
              <a:rPr lang="en-US" sz="2400" dirty="0">
                <a:latin typeface="Arial Narrow" panose="020B0606020202030204" pitchFamily="34" charset="0"/>
                <a:cs typeface="Arial" panose="020B0604020202020204" pitchFamily="34" charset="0"/>
              </a:rPr>
              <a:t>Independent and write-in candidates will not be invited to participate in primary-election debates.</a:t>
            </a:r>
          </a:p>
          <a:p>
            <a:pPr marL="469900" lvl="1" indent="0" eaLnBrk="1" fontAlgn="auto" hangingPunct="1">
              <a:lnSpc>
                <a:spcPct val="90000"/>
              </a:lnSpc>
              <a:spcAft>
                <a:spcPts val="0"/>
              </a:spcAft>
              <a:buFont typeface="Arial" charset="0"/>
              <a:buNone/>
              <a:defRPr/>
            </a:pPr>
            <a:endParaRPr lang="en-US" sz="2200" dirty="0">
              <a:latin typeface="Arial Narrow" panose="020B0606020202030204" pitchFamily="34" charset="0"/>
              <a:cs typeface="Arial" panose="020B0604020202020204" pitchFamily="34" charset="0"/>
            </a:endParaRPr>
          </a:p>
          <a:p>
            <a:pPr marL="274320" indent="-274320" eaLnBrk="1" fontAlgn="auto" hangingPunct="1">
              <a:lnSpc>
                <a:spcPct val="90000"/>
              </a:lnSpc>
              <a:spcAft>
                <a:spcPts val="0"/>
              </a:spcAft>
              <a:buFont typeface="Arial" pitchFamily="34" charset="0"/>
              <a:buChar char="•"/>
              <a:defRPr/>
            </a:pPr>
            <a:endParaRPr lang="en-US" dirty="0">
              <a:latin typeface="Corbel" panose="020B0503020204020204" pitchFamily="34" charset="0"/>
            </a:endParaRPr>
          </a:p>
          <a:p>
            <a:pPr marL="274320" indent="-274320" eaLnBrk="1" fontAlgn="auto" hangingPunct="1">
              <a:lnSpc>
                <a:spcPct val="90000"/>
              </a:lnSpc>
              <a:spcAft>
                <a:spcPts val="0"/>
              </a:spcAft>
              <a:buFont typeface="Arial" pitchFamily="34" charset="0"/>
              <a:buChar char="•"/>
              <a:defRPr/>
            </a:pPr>
            <a:endParaRPr lang="en-US" dirty="0">
              <a:latin typeface="Corbel" panose="020B0503020204020204" pitchFamily="34" charset="0"/>
            </a:endParaRPr>
          </a:p>
        </p:txBody>
      </p:sp>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95600"/>
            <a:ext cx="177641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advTm="26728"/>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304800" y="609600"/>
            <a:ext cx="8534400" cy="838200"/>
          </a:xfrm>
        </p:spPr>
        <p:txBody>
          <a:bodyPr>
            <a:normAutofit fontScale="90000"/>
          </a:bodyPr>
          <a:lstStyle/>
          <a:p>
            <a:pPr algn="ctr" eaLnBrk="1" fontAlgn="auto" hangingPunct="1">
              <a:spcAft>
                <a:spcPts val="0"/>
              </a:spcAft>
              <a:defRPr/>
            </a:pPr>
            <a:r>
              <a:rPr lang="en-US" sz="3600" b="1" dirty="0">
                <a:solidFill>
                  <a:schemeClr val="tx1"/>
                </a:solidFill>
                <a:latin typeface="Gotham Book" pitchFamily="50" charset="0"/>
                <a:cs typeface="Gotham Book" pitchFamily="50" charset="0"/>
              </a:rPr>
              <a:t>Voter Education</a:t>
            </a:r>
            <a:br>
              <a:rPr lang="en-US" sz="3600" b="1" dirty="0">
                <a:solidFill>
                  <a:schemeClr val="tx1"/>
                </a:solidFill>
                <a:latin typeface="Gotham Book" pitchFamily="50" charset="0"/>
                <a:cs typeface="Gotham Book" pitchFamily="50" charset="0"/>
              </a:rPr>
            </a:br>
            <a:r>
              <a:rPr lang="en-US" sz="3600" b="1" dirty="0">
                <a:solidFill>
                  <a:schemeClr val="tx1"/>
                </a:solidFill>
                <a:latin typeface="Gotham Book" pitchFamily="50" charset="0"/>
                <a:cs typeface="Gotham Book" pitchFamily="50" charset="0"/>
              </a:rPr>
              <a:t>Candidate Statement Pamphlet</a:t>
            </a:r>
            <a:endParaRPr lang="en-US" b="1" dirty="0">
              <a:solidFill>
                <a:schemeClr val="tx1"/>
              </a:solidFill>
              <a:latin typeface="Gotham Book" pitchFamily="50" charset="0"/>
              <a:cs typeface="Gotham Book" pitchFamily="50" charset="0"/>
            </a:endParaRPr>
          </a:p>
        </p:txBody>
      </p:sp>
      <p:sp>
        <p:nvSpPr>
          <p:cNvPr id="56323" name="Content Placeholder 1"/>
          <p:cNvSpPr>
            <a:spLocks noGrp="1"/>
          </p:cNvSpPr>
          <p:nvPr>
            <p:ph idx="1"/>
            <p:custDataLst>
              <p:tags r:id="rId3"/>
            </p:custDataLst>
          </p:nvPr>
        </p:nvSpPr>
        <p:spPr>
          <a:xfrm>
            <a:off x="1295400" y="1477962"/>
            <a:ext cx="7086600" cy="4999038"/>
          </a:xfrm>
        </p:spPr>
        <p:txBody>
          <a:bodyPr/>
          <a:lstStyle/>
          <a:p>
            <a:pPr lvl="1" eaLnBrk="1" hangingPunct="1">
              <a:lnSpc>
                <a:spcPct val="90000"/>
              </a:lnSpc>
              <a:defRPr/>
            </a:pPr>
            <a:r>
              <a:rPr lang="en-US" altLang="en-US" sz="2400" dirty="0">
                <a:latin typeface="Arial Narrow" pitchFamily="34" charset="0"/>
              </a:rPr>
              <a:t>Candidates may submit a statement, bio and photo for inclusion in the pamphlet which will be mailed before early voting in the primary and general elections.  </a:t>
            </a:r>
          </a:p>
          <a:p>
            <a:pPr lvl="1" eaLnBrk="1" hangingPunct="1">
              <a:lnSpc>
                <a:spcPct val="90000"/>
              </a:lnSpc>
              <a:defRPr/>
            </a:pPr>
            <a:r>
              <a:rPr lang="en-US" altLang="en-US" sz="2400" dirty="0">
                <a:latin typeface="Arial Narrow" pitchFamily="34" charset="0"/>
              </a:rPr>
              <a:t>Statements, bios and photos must be submitted online at </a:t>
            </a:r>
            <a:r>
              <a:rPr lang="en-US" altLang="en-US" sz="2400" dirty="0">
                <a:latin typeface="Arial Narrow" pitchFamily="34" charset="0"/>
                <a:hlinkClick r:id="rId5"/>
              </a:rPr>
              <a:t>www.azcleanelections.gov</a:t>
            </a:r>
            <a:r>
              <a:rPr lang="en-US" altLang="en-US" sz="2400" dirty="0">
                <a:latin typeface="Arial Narrow" pitchFamily="34" charset="0"/>
              </a:rPr>
              <a:t>. </a:t>
            </a:r>
          </a:p>
          <a:p>
            <a:pPr lvl="1" eaLnBrk="1" hangingPunct="1">
              <a:lnSpc>
                <a:spcPct val="90000"/>
              </a:lnSpc>
              <a:defRPr/>
            </a:pPr>
            <a:r>
              <a:rPr lang="en-US" altLang="en-US" sz="2400" dirty="0">
                <a:latin typeface="Arial Narrow" pitchFamily="34" charset="0"/>
              </a:rPr>
              <a:t>Deadlines for Statements*</a:t>
            </a:r>
          </a:p>
          <a:p>
            <a:pPr lvl="2" eaLnBrk="1" hangingPunct="1">
              <a:lnSpc>
                <a:spcPct val="90000"/>
              </a:lnSpc>
              <a:defRPr/>
            </a:pPr>
            <a:r>
              <a:rPr lang="en-US" altLang="en-US" sz="2400" dirty="0">
                <a:latin typeface="Arial Narrow" pitchFamily="34" charset="0"/>
              </a:rPr>
              <a:t>Primary – Midnight, </a:t>
            </a:r>
            <a:r>
              <a:rPr lang="en-US" altLang="en-US" sz="2400" dirty="0">
                <a:solidFill>
                  <a:srgbClr val="FF0000"/>
                </a:solidFill>
                <a:latin typeface="Arial Narrow" pitchFamily="34" charset="0"/>
              </a:rPr>
              <a:t>April 1, 2026 </a:t>
            </a:r>
          </a:p>
          <a:p>
            <a:pPr lvl="2" eaLnBrk="1" hangingPunct="1">
              <a:lnSpc>
                <a:spcPct val="90000"/>
              </a:lnSpc>
              <a:defRPr/>
            </a:pPr>
            <a:r>
              <a:rPr lang="en-US" altLang="en-US" sz="2400" dirty="0">
                <a:latin typeface="Arial Narrow" pitchFamily="34" charset="0"/>
              </a:rPr>
              <a:t>General – Midnight, </a:t>
            </a:r>
            <a:r>
              <a:rPr lang="en-US" altLang="en-US" sz="2400" dirty="0">
                <a:solidFill>
                  <a:srgbClr val="FF0000"/>
                </a:solidFill>
                <a:latin typeface="Arial Narrow" pitchFamily="34" charset="0"/>
              </a:rPr>
              <a:t>August 3, 2026</a:t>
            </a:r>
            <a:endParaRPr lang="en-US" altLang="en-US" sz="2400" dirty="0">
              <a:latin typeface="Arial Narrow" pitchFamily="34" charset="0"/>
            </a:endParaRPr>
          </a:p>
          <a:p>
            <a:pPr lvl="1" eaLnBrk="1" hangingPunct="1">
              <a:lnSpc>
                <a:spcPct val="90000"/>
              </a:lnSpc>
              <a:defRPr/>
            </a:pPr>
            <a:r>
              <a:rPr lang="en-US" altLang="en-US" sz="2400" dirty="0">
                <a:latin typeface="Arial Narrow" pitchFamily="34" charset="0"/>
              </a:rPr>
              <a:t>Statements will be available in the printed pamphlet and digitally.</a:t>
            </a:r>
          </a:p>
          <a:p>
            <a:pPr lvl="1" eaLnBrk="1" hangingPunct="1">
              <a:lnSpc>
                <a:spcPct val="90000"/>
              </a:lnSpc>
              <a:defRPr/>
            </a:pPr>
            <a:r>
              <a:rPr lang="en-US" sz="2400" dirty="0">
                <a:latin typeface="Arial Narrow" panose="020B0606020202030204" pitchFamily="34" charset="0"/>
                <a:cs typeface="Arial" panose="020B0604020202020204" pitchFamily="34" charset="0"/>
              </a:rPr>
              <a:t>Independent and write-in candidates will not be able to submit statements or bios for the primary election pamphlet.</a:t>
            </a:r>
          </a:p>
          <a:p>
            <a:pPr marL="274637" lvl="1" indent="0" eaLnBrk="1" hangingPunct="1">
              <a:lnSpc>
                <a:spcPct val="90000"/>
              </a:lnSpc>
              <a:buNone/>
              <a:defRPr/>
            </a:pPr>
            <a:r>
              <a:rPr lang="en-US" sz="2400" dirty="0">
                <a:latin typeface="Arial Narrow" panose="020B0606020202030204" pitchFamily="34" charset="0"/>
                <a:cs typeface="Arial" panose="020B0604020202020204" pitchFamily="34" charset="0"/>
              </a:rPr>
              <a:t>* </a:t>
            </a:r>
            <a:r>
              <a:rPr lang="en-US" sz="1800" dirty="0">
                <a:latin typeface="Arial Narrow" panose="020B0606020202030204" pitchFamily="34" charset="0"/>
                <a:cs typeface="Arial" panose="020B0604020202020204" pitchFamily="34" charset="0"/>
              </a:rPr>
              <a:t>dates subject to change</a:t>
            </a:r>
          </a:p>
          <a:p>
            <a:pPr marL="273050" indent="-273050" eaLnBrk="1" hangingPunct="1">
              <a:lnSpc>
                <a:spcPct val="90000"/>
              </a:lnSpc>
              <a:defRPr/>
            </a:pPr>
            <a:endParaRPr lang="en-US" altLang="en-US" dirty="0">
              <a:latin typeface="Corbel" pitchFamily="34" charset="0"/>
            </a:endParaRPr>
          </a:p>
          <a:p>
            <a:pPr marL="273050" indent="-273050" eaLnBrk="1" hangingPunct="1">
              <a:lnSpc>
                <a:spcPct val="90000"/>
              </a:lnSpc>
              <a:defRPr/>
            </a:pPr>
            <a:endParaRPr lang="en-US" altLang="en-US" dirty="0">
              <a:latin typeface="Corbel" pitchFamily="34" charset="0"/>
            </a:endParaRPr>
          </a:p>
        </p:txBody>
      </p:sp>
      <p:pic>
        <p:nvPicPr>
          <p:cNvPr id="563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6325" name="Object 1"/>
          <p:cNvGraphicFramePr>
            <a:graphicFrameLocks noChangeAspect="1"/>
          </p:cNvGraphicFramePr>
          <p:nvPr/>
        </p:nvGraphicFramePr>
        <p:xfrm>
          <a:off x="268288" y="4953000"/>
          <a:ext cx="1436687" cy="1524000"/>
        </p:xfrm>
        <a:graphic>
          <a:graphicData uri="http://schemas.openxmlformats.org/presentationml/2006/ole">
            <mc:AlternateContent xmlns:mc="http://schemas.openxmlformats.org/markup-compatibility/2006">
              <mc:Choice xmlns:v="urn:schemas-microsoft-com:vml" Requires="v">
                <p:oleObj spid="_x0000_s1176" name="Image" r:id="rId7" imgW="9155556" imgH="9765079" progId="Photoshop.Image.18">
                  <p:embed/>
                </p:oleObj>
              </mc:Choice>
              <mc:Fallback>
                <p:oleObj name="Image" r:id="rId7" imgW="9155556" imgH="9765079" progId="Photoshop.Image.18">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288" y="4953000"/>
                        <a:ext cx="14366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Tm="26728"/>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371600" y="304800"/>
            <a:ext cx="5867400" cy="838200"/>
          </a:xfrm>
        </p:spPr>
        <p:txBody>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Candidate Compass</a:t>
            </a:r>
          </a:p>
        </p:txBody>
      </p:sp>
      <p:sp>
        <p:nvSpPr>
          <p:cNvPr id="2" name="Content Placeholder 1"/>
          <p:cNvSpPr>
            <a:spLocks noGrp="1"/>
          </p:cNvSpPr>
          <p:nvPr>
            <p:ph idx="1"/>
            <p:custDataLst>
              <p:tags r:id="rId2"/>
            </p:custDataLst>
          </p:nvPr>
        </p:nvSpPr>
        <p:spPr>
          <a:xfrm>
            <a:off x="762000" y="1447800"/>
            <a:ext cx="7543800" cy="5257800"/>
          </a:xfrm>
        </p:spPr>
        <p:txBody>
          <a:bodyPr rtlCol="0">
            <a:normAutofit/>
          </a:bodyPr>
          <a:lstStyle/>
          <a:p>
            <a:pPr>
              <a:defRPr/>
            </a:pPr>
            <a:r>
              <a:rPr lang="en-US" sz="2200" dirty="0">
                <a:latin typeface="Arial Narrow" panose="020B0606020202030204" pitchFamily="34" charset="0"/>
                <a:cs typeface="Gotham Book" pitchFamily="50" charset="0"/>
              </a:rPr>
              <a:t>Candidate Compass Tool:</a:t>
            </a:r>
          </a:p>
          <a:p>
            <a:pPr lvl="1">
              <a:defRPr/>
            </a:pPr>
            <a:r>
              <a:rPr lang="en-US" sz="2200" dirty="0">
                <a:latin typeface="Arial Narrow" panose="020B0606020202030204" pitchFamily="34" charset="0"/>
                <a:cs typeface="Gotham Book" pitchFamily="50" charset="0"/>
              </a:rPr>
              <a:t>Present information in an unbiased way</a:t>
            </a:r>
          </a:p>
          <a:p>
            <a:pPr lvl="1">
              <a:defRPr/>
            </a:pPr>
            <a:r>
              <a:rPr lang="en-US" sz="2200" dirty="0">
                <a:latin typeface="Arial Narrow" panose="020B0606020202030204" pitchFamily="34" charset="0"/>
                <a:cs typeface="Gotham Book" pitchFamily="50" charset="0"/>
              </a:rPr>
              <a:t>Let voters filter information according to the issues that matter to them</a:t>
            </a:r>
          </a:p>
          <a:p>
            <a:pPr lvl="1">
              <a:defRPr/>
            </a:pPr>
            <a:r>
              <a:rPr lang="en-US" sz="2200" dirty="0">
                <a:latin typeface="Arial Narrow" panose="020B0606020202030204" pitchFamily="34" charset="0"/>
                <a:cs typeface="Gotham Book" pitchFamily="50" charset="0"/>
              </a:rPr>
              <a:t>See where the candidates stand on the issues</a:t>
            </a:r>
          </a:p>
          <a:p>
            <a:pPr lvl="1">
              <a:defRPr/>
            </a:pPr>
            <a:r>
              <a:rPr lang="en-US" sz="2200" dirty="0">
                <a:latin typeface="Arial Narrow" panose="020B0606020202030204" pitchFamily="34" charset="0"/>
                <a:cs typeface="Gotham Book" pitchFamily="50" charset="0"/>
              </a:rPr>
              <a:t>Make sure the research tool is easy-to-use and information is presented in an easy-to-understand way</a:t>
            </a:r>
          </a:p>
          <a:p>
            <a:pPr marL="617537" lvl="1" indent="-342900">
              <a:buFont typeface="+mj-lt"/>
              <a:buAutoNum type="arabicPeriod"/>
              <a:defRPr/>
            </a:pPr>
            <a:endParaRPr lang="en-US" sz="1800" dirty="0">
              <a:latin typeface="Arial Narrow" panose="020B0606020202030204" pitchFamily="34" charset="0"/>
              <a:cs typeface="Gotham Book" pitchFamily="50" charset="0"/>
            </a:endParaRPr>
          </a:p>
          <a:p>
            <a:pPr>
              <a:defRPr/>
            </a:pPr>
            <a:r>
              <a:rPr lang="en-US" sz="2200" dirty="0">
                <a:latin typeface="Arial Narrow" panose="020B0606020202030204" pitchFamily="34" charset="0"/>
                <a:cs typeface="Gotham Book" pitchFamily="50" charset="0"/>
              </a:rPr>
              <a:t>Candidates  will be able to submit their answers for Candidate Compass when submitting their statement for the candidate statement pamphlet. </a:t>
            </a:r>
          </a:p>
          <a:p>
            <a:pPr marL="469900" lvl="1" indent="0" eaLnBrk="1" fontAlgn="auto" hangingPunct="1">
              <a:lnSpc>
                <a:spcPct val="90000"/>
              </a:lnSpc>
              <a:spcAft>
                <a:spcPts val="0"/>
              </a:spcAft>
              <a:buFont typeface="Arial" charset="0"/>
              <a:buNone/>
              <a:defRPr/>
            </a:pPr>
            <a:endParaRPr lang="en-US" sz="2200" dirty="0">
              <a:latin typeface="Arial Narrow" panose="020B0606020202030204" pitchFamily="34" charset="0"/>
              <a:cs typeface="Arial" panose="020B0604020202020204" pitchFamily="34" charset="0"/>
            </a:endParaRPr>
          </a:p>
          <a:p>
            <a:pPr marL="274320" indent="-274320" eaLnBrk="1" fontAlgn="auto" hangingPunct="1">
              <a:lnSpc>
                <a:spcPct val="90000"/>
              </a:lnSpc>
              <a:spcAft>
                <a:spcPts val="0"/>
              </a:spcAft>
              <a:buFont typeface="Arial" pitchFamily="34" charset="0"/>
              <a:buChar char="•"/>
              <a:defRPr/>
            </a:pPr>
            <a:endParaRPr lang="en-US" dirty="0">
              <a:latin typeface="Corbel" panose="020B0503020204020204" pitchFamily="34" charset="0"/>
            </a:endParaRPr>
          </a:p>
          <a:p>
            <a:pPr marL="274320" indent="-274320" eaLnBrk="1" fontAlgn="auto" hangingPunct="1">
              <a:lnSpc>
                <a:spcPct val="90000"/>
              </a:lnSpc>
              <a:spcAft>
                <a:spcPts val="0"/>
              </a:spcAft>
              <a:buFont typeface="Arial" pitchFamily="34" charset="0"/>
              <a:buChar char="•"/>
              <a:defRPr/>
            </a:pPr>
            <a:endParaRPr lang="en-US" dirty="0">
              <a:latin typeface="Corbel" panose="020B0503020204020204" pitchFamily="34" charset="0"/>
            </a:endParaRPr>
          </a:p>
        </p:txBody>
      </p:sp>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33400"/>
            <a:ext cx="126365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advTm="26728"/>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81000" y="685800"/>
            <a:ext cx="8229600" cy="5334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Additional Materials</a:t>
            </a:r>
          </a:p>
        </p:txBody>
      </p:sp>
      <p:sp>
        <p:nvSpPr>
          <p:cNvPr id="2" name="Content Placeholder 1"/>
          <p:cNvSpPr>
            <a:spLocks noGrp="1"/>
          </p:cNvSpPr>
          <p:nvPr>
            <p:ph idx="1"/>
            <p:custDataLst>
              <p:tags r:id="rId2"/>
            </p:custDataLst>
          </p:nvPr>
        </p:nvSpPr>
        <p:spPr>
          <a:xfrm>
            <a:off x="685800" y="1371600"/>
            <a:ext cx="7696200" cy="5181600"/>
          </a:xfrm>
        </p:spPr>
        <p:txBody>
          <a:bodyPr rtlCol="0">
            <a:normAutofit fontScale="92500" lnSpcReduction="20000"/>
          </a:bodyPr>
          <a:lstStyle/>
          <a:p>
            <a:pPr marL="274320" indent="-274320" eaLnBrk="1" fontAlgn="auto" hangingPunct="1">
              <a:spcAft>
                <a:spcPts val="0"/>
              </a:spcAft>
              <a:buFont typeface="Arial" pitchFamily="34" charset="0"/>
              <a:buChar char="•"/>
              <a:defRPr/>
            </a:pPr>
            <a:endParaRPr lang="en-US" dirty="0">
              <a:latin typeface="Arial Narrow" pitchFamily="34" charset="0"/>
            </a:endParaRPr>
          </a:p>
          <a:p>
            <a:pPr marL="0" indent="0" eaLnBrk="1" fontAlgn="auto" hangingPunct="1">
              <a:spcAft>
                <a:spcPts val="0"/>
              </a:spcAft>
              <a:buNone/>
              <a:defRPr/>
            </a:pPr>
            <a:r>
              <a:rPr lang="en-US" dirty="0">
                <a:latin typeface="Arial Narrow" pitchFamily="34" charset="0"/>
              </a:rPr>
              <a:t>	</a:t>
            </a:r>
            <a:r>
              <a:rPr lang="en-US" b="1" dirty="0">
                <a:latin typeface="Arial Narrow" pitchFamily="34" charset="0"/>
              </a:rPr>
              <a:t>Citizens Clean Elections Guide </a:t>
            </a:r>
          </a:p>
          <a:p>
            <a:pPr lvl="3" eaLnBrk="1" fontAlgn="auto" hangingPunct="1">
              <a:spcAft>
                <a:spcPts val="0"/>
              </a:spcAft>
              <a:buFont typeface="Arial" panose="020B0604020202020204" pitchFamily="34" charset="0"/>
              <a:buChar char="•"/>
              <a:defRPr/>
            </a:pPr>
            <a:r>
              <a:rPr lang="en-US" sz="1800" dirty="0">
                <a:latin typeface="Arial Narrow" pitchFamily="34" charset="0"/>
              </a:rPr>
              <a:t>Available on the Commission’s website: www.azcleanelections.gov</a:t>
            </a:r>
          </a:p>
          <a:p>
            <a:pPr marL="0" indent="0" eaLnBrk="1" fontAlgn="auto" hangingPunct="1">
              <a:spcAft>
                <a:spcPts val="0"/>
              </a:spcAft>
              <a:buNone/>
              <a:defRPr/>
            </a:pPr>
            <a:r>
              <a:rPr lang="en-US" dirty="0">
                <a:latin typeface="Arial Narrow" pitchFamily="34" charset="0"/>
              </a:rPr>
              <a:t>	</a:t>
            </a:r>
            <a:r>
              <a:rPr lang="en-US" b="1" dirty="0">
                <a:latin typeface="Arial Narrow" pitchFamily="34" charset="0"/>
              </a:rPr>
              <a:t>$5 Qualifying Contribution Forms </a:t>
            </a:r>
          </a:p>
          <a:p>
            <a:pPr lvl="3" eaLnBrk="1" fontAlgn="auto" hangingPunct="1">
              <a:spcAft>
                <a:spcPts val="0"/>
              </a:spcAft>
              <a:buFont typeface="Arial" panose="020B0604020202020204" pitchFamily="34" charset="0"/>
              <a:buChar char="•"/>
              <a:defRPr/>
            </a:pPr>
            <a:r>
              <a:rPr lang="en-US" sz="1800" dirty="0">
                <a:latin typeface="Arial Narrow" pitchFamily="34" charset="0"/>
              </a:rPr>
              <a:t>Available from the Commission and can be picked up at:	</a:t>
            </a:r>
          </a:p>
          <a:p>
            <a:pPr marL="1737360" lvl="8" indent="0">
              <a:buNone/>
              <a:defRPr/>
            </a:pPr>
            <a:r>
              <a:rPr lang="en-US" sz="1800" dirty="0">
                <a:latin typeface="Arial Narrow" pitchFamily="34" charset="0"/>
              </a:rPr>
              <a:t>  Citizens Clean Election Commission</a:t>
            </a:r>
            <a:br>
              <a:rPr lang="en-US" sz="1800" dirty="0">
                <a:latin typeface="Arial Narrow" pitchFamily="34" charset="0"/>
              </a:rPr>
            </a:br>
            <a:r>
              <a:rPr lang="en-US" sz="1800" dirty="0">
                <a:latin typeface="Arial Narrow" pitchFamily="34" charset="0"/>
              </a:rPr>
              <a:t>	1110 W Washington, Suite 250</a:t>
            </a:r>
            <a:br>
              <a:rPr lang="en-US" sz="1800" dirty="0">
                <a:latin typeface="Arial Narrow" pitchFamily="34" charset="0"/>
              </a:rPr>
            </a:br>
            <a:r>
              <a:rPr lang="en-US" sz="1800" dirty="0">
                <a:latin typeface="Arial Narrow" pitchFamily="34" charset="0"/>
              </a:rPr>
              <a:t>	Phoenix, AZ 85007</a:t>
            </a:r>
          </a:p>
          <a:p>
            <a:pPr marL="1164908" lvl="3" indent="-342900" eaLnBrk="1" fontAlgn="auto" hangingPunct="1">
              <a:spcAft>
                <a:spcPts val="0"/>
              </a:spcAft>
              <a:buFont typeface="Arial" panose="020B0604020202020204" pitchFamily="34" charset="0"/>
              <a:buChar char="•"/>
              <a:defRPr/>
            </a:pPr>
            <a:r>
              <a:rPr lang="en-US" sz="2000" dirty="0">
                <a:latin typeface="Arial Narrow" pitchFamily="34" charset="0"/>
              </a:rPr>
              <a:t>Also available to download from the Commission’s website:  www.azcleanelections.gov</a:t>
            </a:r>
            <a:r>
              <a:rPr lang="en-US" dirty="0">
                <a:latin typeface="Arial Narrow" pitchFamily="34" charset="0"/>
              </a:rPr>
              <a:t>	</a:t>
            </a:r>
          </a:p>
          <a:p>
            <a:pPr marL="1164908" lvl="3" indent="-342900" eaLnBrk="1" fontAlgn="auto" hangingPunct="1">
              <a:spcAft>
                <a:spcPts val="0"/>
              </a:spcAft>
              <a:buFont typeface="Arial" panose="020B0604020202020204" pitchFamily="34" charset="0"/>
              <a:buChar char="•"/>
              <a:defRPr/>
            </a:pPr>
            <a:r>
              <a:rPr lang="en-US" sz="2100" dirty="0">
                <a:latin typeface="Arial Narrow" pitchFamily="34" charset="0"/>
              </a:rPr>
              <a:t>Available to be mailed to the Candidate – sent via FedEx</a:t>
            </a:r>
          </a:p>
          <a:p>
            <a:pPr lvl="1" indent="0" eaLnBrk="1" fontAlgn="auto" hangingPunct="1">
              <a:spcAft>
                <a:spcPts val="0"/>
              </a:spcAft>
              <a:buFont typeface="Arial" pitchFamily="34" charset="0"/>
              <a:buNone/>
              <a:defRPr/>
            </a:pPr>
            <a:endParaRPr lang="en-US" dirty="0"/>
          </a:p>
          <a:p>
            <a:pPr marL="0" indent="0" eaLnBrk="1" hangingPunct="1">
              <a:buNone/>
              <a:defRPr/>
            </a:pPr>
            <a:r>
              <a:rPr lang="en-US" altLang="en-US" sz="2000" dirty="0">
                <a:latin typeface="Arial Narrow" pitchFamily="34" charset="0"/>
              </a:rPr>
              <a:t>	</a:t>
            </a:r>
            <a:r>
              <a:rPr lang="en-US" altLang="en-US" sz="2000" b="1" dirty="0">
                <a:latin typeface="Arial Narrow" pitchFamily="34" charset="0"/>
              </a:rPr>
              <a:t>Commission Staff	</a:t>
            </a:r>
          </a:p>
          <a:p>
            <a:pPr lvl="3" eaLnBrk="1" hangingPunct="1">
              <a:defRPr/>
            </a:pPr>
            <a:r>
              <a:rPr lang="en-US" altLang="en-US" sz="1800" dirty="0">
                <a:latin typeface="Arial Narrow" pitchFamily="34" charset="0"/>
              </a:rPr>
              <a:t>Mike Becker, Policy Director </a:t>
            </a:r>
          </a:p>
          <a:p>
            <a:pPr lvl="3" eaLnBrk="1" hangingPunct="1">
              <a:defRPr/>
            </a:pPr>
            <a:r>
              <a:rPr lang="en-US" altLang="en-US" sz="1800" dirty="0">
                <a:latin typeface="Arial Narrow" pitchFamily="34" charset="0"/>
              </a:rPr>
              <a:t>mike.becker@azcleanelections.gov</a:t>
            </a:r>
          </a:p>
          <a:p>
            <a:pPr lvl="3" eaLnBrk="1" hangingPunct="1">
              <a:defRPr/>
            </a:pPr>
            <a:r>
              <a:rPr lang="en-US" altLang="en-US" sz="1800" dirty="0">
                <a:latin typeface="Arial Narrow" pitchFamily="34" charset="0"/>
              </a:rPr>
              <a:t>Phone: 602-364-3477</a:t>
            </a:r>
          </a:p>
          <a:p>
            <a:pPr lvl="3" eaLnBrk="1" hangingPunct="1">
              <a:defRPr/>
            </a:pPr>
            <a:r>
              <a:rPr lang="en-US" altLang="en-US" sz="1800" dirty="0">
                <a:latin typeface="Arial Narrow" pitchFamily="34" charset="0"/>
              </a:rPr>
              <a:t>Toll free: 1-877-631-8891</a:t>
            </a:r>
            <a:br>
              <a:rPr lang="en-US" dirty="0"/>
            </a:br>
            <a:endParaRPr lang="en-US" dirty="0"/>
          </a:p>
          <a:p>
            <a:pPr marL="731520" lvl="2" indent="-182880" eaLnBrk="1" fontAlgn="auto" hangingPunct="1">
              <a:spcAft>
                <a:spcPts val="0"/>
              </a:spcAft>
              <a:buFont typeface="Arial" pitchFamily="34" charset="0"/>
              <a:buChar char="•"/>
              <a:defRPr/>
            </a:pPr>
            <a:endParaRPr lang="en-US" sz="2000" dirty="0"/>
          </a:p>
          <a:p>
            <a:pPr marL="731520" lvl="2" indent="-182880" eaLnBrk="1" fontAlgn="auto" hangingPunct="1">
              <a:spcAft>
                <a:spcPts val="0"/>
              </a:spcAft>
              <a:buFont typeface="Arial" pitchFamily="34" charset="0"/>
              <a:buChar char="•"/>
              <a:defRPr/>
            </a:pPr>
            <a:endParaRPr lang="en-US" sz="2000" dirty="0"/>
          </a:p>
          <a:p>
            <a:pPr lvl="1" indent="-182880" eaLnBrk="1" fontAlgn="auto" hangingPunct="1">
              <a:spcAft>
                <a:spcPts val="0"/>
              </a:spcAft>
              <a:buFont typeface="Arial" pitchFamily="34" charset="0"/>
              <a:buChar char="–"/>
              <a:defRPr/>
            </a:pPr>
            <a:endParaRPr lang="en-US" dirty="0"/>
          </a:p>
          <a:p>
            <a:pPr lvl="1" indent="-182880" eaLnBrk="1" fontAlgn="auto" hangingPunct="1">
              <a:spcAft>
                <a:spcPts val="0"/>
              </a:spcAft>
              <a:buFont typeface="Arial" pitchFamily="34" charset="0"/>
              <a:buChar char="–"/>
              <a:defRPr/>
            </a:pPr>
            <a:endParaRPr lang="en-US" dirty="0"/>
          </a:p>
        </p:txBody>
      </p:sp>
      <p:pic>
        <p:nvPicPr>
          <p:cNvPr id="61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7724"/>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9169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6" name="Title 3"/>
          <p:cNvSpPr>
            <a:spLocks noGrp="1"/>
          </p:cNvSpPr>
          <p:nvPr>
            <p:ph type="title"/>
            <p:custDataLst>
              <p:tags r:id="rId1"/>
            </p:custDataLst>
          </p:nvPr>
        </p:nvSpPr>
        <p:spPr bwMode="auto">
          <a:xfrm>
            <a:off x="609600" y="2362200"/>
            <a:ext cx="8074025" cy="2130425"/>
          </a:xfrm>
        </p:spPr>
        <p:txBody>
          <a:bodyPr wrap="square" numCol="1" anchorCtr="0" compatLnSpc="1">
            <a:prstTxWarp prst="textNoShape">
              <a:avLst/>
            </a:prstTxWarp>
            <a:normAutofit fontScale="90000"/>
          </a:bodyPr>
          <a:lstStyle/>
          <a:p>
            <a:pPr algn="r" eaLnBrk="1" fontAlgn="auto" hangingPunct="1">
              <a:spcAft>
                <a:spcPts val="0"/>
              </a:spcAft>
              <a:defRPr/>
            </a:pPr>
            <a:r>
              <a:rPr lang="en-US" altLang="en-US" sz="5200" cap="none" dirty="0">
                <a:solidFill>
                  <a:schemeClr val="bg1"/>
                </a:solidFill>
                <a:cs typeface="Courier New" pitchFamily="49" charset="0"/>
              </a:rPr>
              <a:t>PARTICIPATING CANDIDATE WORKSHOP</a:t>
            </a:r>
            <a:br>
              <a:rPr lang="en-US" altLang="en-US" sz="5200" cap="none" dirty="0">
                <a:solidFill>
                  <a:schemeClr val="bg1"/>
                </a:solidFill>
              </a:rPr>
            </a:br>
            <a:r>
              <a:rPr lang="en-US" altLang="en-US" sz="5200" i="1" cap="none" dirty="0">
                <a:solidFill>
                  <a:schemeClr val="bg1"/>
                </a:solidFill>
              </a:rPr>
              <a:t>Conclusion</a:t>
            </a:r>
          </a:p>
        </p:txBody>
      </p:sp>
      <p:sp>
        <p:nvSpPr>
          <p:cNvPr id="2" name="Rectangle 1"/>
          <p:cNvSpPr/>
          <p:nvPr/>
        </p:nvSpPr>
        <p:spPr>
          <a:xfrm>
            <a:off x="0" y="407988"/>
            <a:ext cx="9150350" cy="1254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838200" y="3670300"/>
            <a:ext cx="77724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215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9169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itle 3"/>
          <p:cNvSpPr>
            <a:spLocks noGrp="1"/>
          </p:cNvSpPr>
          <p:nvPr>
            <p:ph type="title"/>
            <p:custDataLst>
              <p:tags r:id="rId1"/>
            </p:custDataLst>
          </p:nvPr>
        </p:nvSpPr>
        <p:spPr bwMode="auto">
          <a:xfrm>
            <a:off x="990600" y="2514600"/>
            <a:ext cx="7464425" cy="2130425"/>
          </a:xfrm>
        </p:spPr>
        <p:txBody>
          <a:bodyPr wrap="square" numCol="1" anchorCtr="0" compatLnSpc="1">
            <a:prstTxWarp prst="textNoShape">
              <a:avLst/>
            </a:prstTxWarp>
          </a:bodyPr>
          <a:lstStyle/>
          <a:p>
            <a:pPr algn="r" eaLnBrk="1" fontAlgn="auto" hangingPunct="1">
              <a:spcAft>
                <a:spcPts val="0"/>
              </a:spcAft>
              <a:defRPr/>
            </a:pPr>
            <a:r>
              <a:rPr lang="en-US" altLang="en-US" cap="none" dirty="0">
                <a:solidFill>
                  <a:schemeClr val="bg1"/>
                </a:solidFill>
                <a:latin typeface="Gotham Book" pitchFamily="50" charset="0"/>
                <a:cs typeface="Gotham Book" pitchFamily="50" charset="0"/>
              </a:rPr>
              <a:t>ARIZONA ELECTIONS</a:t>
            </a:r>
            <a:br>
              <a:rPr lang="en-US" altLang="en-US" cap="none" dirty="0">
                <a:solidFill>
                  <a:schemeClr val="bg1"/>
                </a:solidFill>
                <a:latin typeface="Gotham Book" pitchFamily="50" charset="0"/>
                <a:cs typeface="Gotham Book" pitchFamily="50" charset="0"/>
              </a:rPr>
            </a:br>
            <a:r>
              <a:rPr lang="en-US" altLang="en-US" cap="none" dirty="0">
                <a:solidFill>
                  <a:schemeClr val="bg1"/>
                </a:solidFill>
                <a:latin typeface="Gotham Book" pitchFamily="50" charset="0"/>
                <a:cs typeface="Gotham Book" pitchFamily="50" charset="0"/>
              </a:rPr>
              <a:t> </a:t>
            </a:r>
            <a:r>
              <a:rPr lang="en-US" altLang="en-US" sz="4400" i="1" cap="none" dirty="0">
                <a:solidFill>
                  <a:schemeClr val="bg1"/>
                </a:solidFill>
                <a:latin typeface="Gotham Book" pitchFamily="50" charset="0"/>
                <a:cs typeface="Gotham Book" pitchFamily="50" charset="0"/>
              </a:rPr>
              <a:t>The Basics</a:t>
            </a:r>
          </a:p>
        </p:txBody>
      </p:sp>
      <p:sp>
        <p:nvSpPr>
          <p:cNvPr id="2" name="Rectangle 1"/>
          <p:cNvSpPr/>
          <p:nvPr/>
        </p:nvSpPr>
        <p:spPr>
          <a:xfrm>
            <a:off x="0" y="407988"/>
            <a:ext cx="9169400" cy="2016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524000" y="3810000"/>
            <a:ext cx="6873875"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274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Recognized Parties and Independents</a:t>
            </a:r>
            <a:endParaRPr lang="en-US" dirty="0">
              <a:solidFill>
                <a:schemeClr val="tx1"/>
              </a:solidFill>
              <a:latin typeface="Gotham Book" pitchFamily="50" charset="0"/>
              <a:cs typeface="Gotham Book" pitchFamily="50" charset="0"/>
            </a:endParaRPr>
          </a:p>
        </p:txBody>
      </p:sp>
      <p:sp>
        <p:nvSpPr>
          <p:cNvPr id="3" name="Content Placeholder 2"/>
          <p:cNvSpPr>
            <a:spLocks noGrp="1"/>
          </p:cNvSpPr>
          <p:nvPr>
            <p:ph idx="1"/>
          </p:nvPr>
        </p:nvSpPr>
        <p:spPr>
          <a:xfrm>
            <a:off x="457200" y="1752600"/>
            <a:ext cx="8382000" cy="4343400"/>
          </a:xfrm>
        </p:spPr>
        <p:txBody>
          <a:bodyPr numCol="2" rtlCol="0">
            <a:normAutofit/>
          </a:bodyPr>
          <a:lstStyle/>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Currently recognized in Arizona:</a:t>
            </a:r>
          </a:p>
          <a:p>
            <a:pPr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Democratic	</a:t>
            </a:r>
          </a:p>
          <a:p>
            <a:pPr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Libertarian</a:t>
            </a:r>
          </a:p>
          <a:p>
            <a:pPr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Republican</a:t>
            </a:r>
          </a:p>
          <a:p>
            <a:pPr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No Labels </a:t>
            </a:r>
          </a:p>
          <a:p>
            <a:pPr lvl="1" indent="-182880" eaLnBrk="1" fontAlgn="auto" hangingPunct="1">
              <a:spcAft>
                <a:spcPts val="0"/>
              </a:spcAft>
              <a:buFont typeface="Arial" pitchFamily="34" charset="0"/>
              <a:buChar char="•"/>
              <a:defRPr/>
            </a:pPr>
            <a:r>
              <a:rPr lang="en-US" dirty="0">
                <a:latin typeface="Arial Narrow" panose="020B0606020202030204" pitchFamily="34" charset="0"/>
                <a:cs typeface="Gotham Book" pitchFamily="50" charset="0"/>
              </a:rPr>
              <a:t>Possible Green Party</a:t>
            </a:r>
          </a:p>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Parties must qualify for ballot recognition via petition.  </a:t>
            </a:r>
          </a:p>
          <a:p>
            <a:pPr marL="182880" indent="-182880" eaLnBrk="1" fontAlgn="auto" hangingPunct="1">
              <a:spcAft>
                <a:spcPts val="0"/>
              </a:spcAft>
              <a:buFont typeface="Arial" pitchFamily="34" charset="0"/>
              <a:buChar char="•"/>
              <a:defRPr/>
            </a:pPr>
            <a:r>
              <a:rPr lang="en-US" sz="2000" dirty="0">
                <a:latin typeface="Arial Narrow" panose="020B0606020202030204" pitchFamily="34" charset="0"/>
                <a:cs typeface="Gotham Book" pitchFamily="50" charset="0"/>
              </a:rPr>
              <a:t>Maintaining recognition is dependent upon the number of registered voters or the number of votes cast at the last general election for the office of governor.</a:t>
            </a:r>
          </a:p>
          <a:p>
            <a:pPr marL="160020" indent="-182880" eaLnBrk="1" fontAlgn="auto" hangingPunct="1">
              <a:spcAft>
                <a:spcPts val="0"/>
              </a:spcAft>
              <a:buFont typeface="Arial" pitchFamily="34" charset="0"/>
              <a:buChar char="•"/>
              <a:defRPr/>
            </a:pPr>
            <a:endParaRPr lang="en-US" altLang="en-US" sz="2000" dirty="0">
              <a:latin typeface="Arial Narrow" panose="020B0606020202030204" pitchFamily="34" charset="0"/>
              <a:cs typeface="Gotham Book" pitchFamily="50" charset="0"/>
            </a:endParaRPr>
          </a:p>
          <a:p>
            <a:pPr marL="160020" indent="-182880" eaLnBrk="1" fontAlgn="auto" hangingPunct="1">
              <a:spcAft>
                <a:spcPts val="0"/>
              </a:spcAft>
              <a:buFont typeface="Arial" pitchFamily="34" charset="0"/>
              <a:buChar char="•"/>
              <a:defRPr/>
            </a:pPr>
            <a:endParaRPr lang="en-US" altLang="en-US" sz="2000" dirty="0">
              <a:latin typeface="Arial Narrow" panose="020B0606020202030204" pitchFamily="34" charset="0"/>
              <a:cs typeface="Gotham Book" pitchFamily="50" charset="0"/>
            </a:endParaRPr>
          </a:p>
          <a:p>
            <a:pPr marL="160020" indent="-182880" eaLnBrk="1" fontAlgn="auto" hangingPunct="1">
              <a:spcAft>
                <a:spcPts val="0"/>
              </a:spcAft>
              <a:buFont typeface="Arial" pitchFamily="34" charset="0"/>
              <a:buChar char="•"/>
              <a:defRPr/>
            </a:pPr>
            <a:r>
              <a:rPr lang="en-US" altLang="en-US" sz="2000" dirty="0">
                <a:latin typeface="Arial Narrow" panose="020B0606020202030204" pitchFamily="34" charset="0"/>
                <a:cs typeface="Gotham Book" pitchFamily="50" charset="0"/>
              </a:rPr>
              <a:t>Independent - Any registered voter that is not a member of a recognized party.</a:t>
            </a:r>
          </a:p>
          <a:p>
            <a:pPr marL="342583" indent="-182880" eaLnBrk="1" fontAlgn="auto" hangingPunct="1">
              <a:spcAft>
                <a:spcPts val="0"/>
              </a:spcAft>
              <a:buFont typeface="Arial" pitchFamily="34" charset="0"/>
              <a:buChar char="•"/>
              <a:defRPr/>
            </a:pPr>
            <a:r>
              <a:rPr lang="en-US" altLang="en-US" sz="2000" dirty="0">
                <a:latin typeface="Arial Narrow" panose="020B0606020202030204" pitchFamily="34" charset="0"/>
                <a:cs typeface="Gotham Book" pitchFamily="50" charset="0"/>
              </a:rPr>
              <a:t>Independent candidates may qualify for the General Election ballot under a </a:t>
            </a:r>
            <a:br>
              <a:rPr lang="en-US" altLang="en-US" sz="2000" dirty="0">
                <a:latin typeface="Arial Narrow" panose="020B0606020202030204" pitchFamily="34" charset="0"/>
                <a:cs typeface="Gotham Book" pitchFamily="50" charset="0"/>
              </a:rPr>
            </a:br>
            <a:r>
              <a:rPr lang="en-US" altLang="en-US" sz="2000" dirty="0">
                <a:latin typeface="Arial Narrow" panose="020B0606020202030204" pitchFamily="34" charset="0"/>
                <a:cs typeface="Gotham Book" pitchFamily="50" charset="0"/>
              </a:rPr>
              <a:t>§16-341 designation.</a:t>
            </a:r>
          </a:p>
          <a:p>
            <a:pPr marL="342583" indent="-182880" eaLnBrk="1" fontAlgn="auto" hangingPunct="1">
              <a:spcAft>
                <a:spcPts val="0"/>
              </a:spcAft>
              <a:buFont typeface="Arial" pitchFamily="34" charset="0"/>
              <a:buChar char="•"/>
              <a:defRPr/>
            </a:pPr>
            <a:r>
              <a:rPr lang="en-US" altLang="en-US" sz="2000" dirty="0">
                <a:latin typeface="Arial Narrow" panose="020B0606020202030204" pitchFamily="34" charset="0"/>
                <a:cs typeface="Gotham Book" pitchFamily="50" charset="0"/>
              </a:rPr>
              <a:t>Independent candidates do not appear on the Primary Election ballot.</a:t>
            </a:r>
          </a:p>
          <a:p>
            <a:pPr marL="0" indent="0" eaLnBrk="1" fontAlgn="auto" hangingPunct="1">
              <a:spcAft>
                <a:spcPts val="0"/>
              </a:spcAft>
              <a:buFont typeface="Arial" pitchFamily="34" charset="0"/>
              <a:buNone/>
              <a:defRPr/>
            </a:pPr>
            <a:endParaRPr lang="en-US" sz="2000" dirty="0">
              <a:latin typeface="Arial Narrow" panose="020B0606020202030204" pitchFamily="34" charset="0"/>
              <a:cs typeface="Gotham Book" pitchFamily="50" charset="0"/>
            </a:endParaRP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algn="ctr" eaLnBrk="1" fontAlgn="auto" hangingPunct="1">
              <a:spcAft>
                <a:spcPts val="0"/>
              </a:spcAft>
              <a:defRPr/>
            </a:pPr>
            <a:r>
              <a:rPr lang="en-US" b="1" dirty="0">
                <a:solidFill>
                  <a:schemeClr val="tx1"/>
                </a:solidFill>
                <a:latin typeface="Gotham Book" pitchFamily="50" charset="0"/>
                <a:cs typeface="Gotham Book" pitchFamily="50" charset="0"/>
              </a:rPr>
              <a:t>Statement of Organization and Statement of Interest</a:t>
            </a:r>
            <a:endParaRPr lang="en-US" dirty="0">
              <a:solidFill>
                <a:schemeClr val="tx1"/>
              </a:solidFill>
              <a:latin typeface="Gotham Book" pitchFamily="50" charset="0"/>
              <a:cs typeface="Gotham Book" pitchFamily="50" charset="0"/>
            </a:endParaRP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pPr>
              <a:defRPr/>
            </a:pPr>
            <a:r>
              <a:rPr lang="en-US" altLang="en-US" sz="2200" dirty="0">
                <a:latin typeface="Arial Narrow" panose="020B0606020202030204" pitchFamily="34" charset="0"/>
              </a:rPr>
              <a:t>Candidates are required to register as a committee by filing a Statement of Organization with the Secretary of State’s Office </a:t>
            </a:r>
          </a:p>
          <a:p>
            <a:pPr lvl="1">
              <a:defRPr/>
            </a:pPr>
            <a:r>
              <a:rPr lang="en-US" altLang="en-US" dirty="0">
                <a:latin typeface="Arial Narrow" panose="020B0606020202030204" pitchFamily="34" charset="0"/>
              </a:rPr>
              <a:t>Filed electronically via the campaign finance reporting system. </a:t>
            </a:r>
          </a:p>
          <a:p>
            <a:pPr lvl="1">
              <a:defRPr/>
            </a:pPr>
            <a:r>
              <a:rPr lang="en-US" altLang="en-US" dirty="0">
                <a:latin typeface="Arial Narrow" panose="020B0606020202030204" pitchFamily="34" charset="0"/>
              </a:rPr>
              <a:t>Must file within 10 days of </a:t>
            </a:r>
            <a:r>
              <a:rPr lang="en-US" dirty="0">
                <a:latin typeface="Arial Narrow" panose="020B0606020202030204" pitchFamily="34" charset="0"/>
              </a:rPr>
              <a:t>receiving contributions or made expenditures of $1,300 - in any combination.</a:t>
            </a:r>
          </a:p>
          <a:p>
            <a:pPr lvl="1">
              <a:defRPr/>
            </a:pPr>
            <a:endParaRPr lang="en-US" sz="1800" dirty="0">
              <a:latin typeface="Arial Narrow" panose="020B0606020202030204" pitchFamily="34" charset="0"/>
            </a:endParaRPr>
          </a:p>
          <a:p>
            <a:pPr>
              <a:defRPr/>
            </a:pPr>
            <a:r>
              <a:rPr lang="en-US" sz="2200" dirty="0">
                <a:latin typeface="Arial Narrow" panose="020B0606020202030204" pitchFamily="34" charset="0"/>
              </a:rPr>
              <a:t>The Commission recommends individuals considering participation in the clean elections program file a Statement of Organization before making any expenditures or accepting any contributions.</a:t>
            </a:r>
          </a:p>
          <a:p>
            <a:pPr marL="0" indent="0">
              <a:buNone/>
              <a:defRPr/>
            </a:pPr>
            <a:endParaRPr lang="en-US" sz="2200" dirty="0">
              <a:latin typeface="Arial Narrow" panose="020B0606020202030204" pitchFamily="34" charset="0"/>
            </a:endParaRPr>
          </a:p>
          <a:p>
            <a:pPr>
              <a:defRPr/>
            </a:pPr>
            <a:r>
              <a:rPr lang="en-US" sz="2200" dirty="0">
                <a:latin typeface="Arial Narrow" panose="020B0606020202030204" pitchFamily="34" charset="0"/>
              </a:rPr>
              <a:t>Potential candidates are also required to file a Statement of Interest with the Secretary of State’s Office.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uizd\AppData\Local\Microsoft\Windows\Temporary Internet Files\Content.Outlook\FRFXTUU2\Image003.tif"/>
          <p:cNvPicPr>
            <a:picLocks noChangeAspect="1" noChangeArrowheads="1"/>
          </p:cNvPicPr>
          <p:nvPr>
            <p:custDataLst>
              <p:tags r:id="rId1"/>
            </p:custDataLst>
          </p:nvPr>
        </p:nvPicPr>
        <p:blipFill>
          <a:blip r:embed="rId6" cstate="print"/>
          <a:srcRect/>
          <a:stretch>
            <a:fillRect/>
          </a:stretch>
        </p:blipFill>
        <p:spPr bwMode="auto">
          <a:xfrm>
            <a:off x="762002" y="1295400"/>
            <a:ext cx="2733675" cy="4019275"/>
          </a:xfrm>
          <a:prstGeom prst="rect">
            <a:avLst/>
          </a:prstGeom>
          <a:ln>
            <a:noFill/>
          </a:ln>
          <a:effectLst>
            <a:innerShdw blurRad="114300">
              <a:prstClr val="black"/>
            </a:innerShdw>
            <a:reflection blurRad="6350" stA="52000" endA="300" endPos="35000" dir="5400000" sy="-100000" algn="bl" rotWithShape="0"/>
          </a:effectLst>
        </p:spPr>
      </p:pic>
      <p:sp>
        <p:nvSpPr>
          <p:cNvPr id="3" name="Title 2"/>
          <p:cNvSpPr>
            <a:spLocks noGrp="1"/>
          </p:cNvSpPr>
          <p:nvPr>
            <p:ph type="title"/>
            <p:custDataLst>
              <p:tags r:id="rId2"/>
            </p:custDataLst>
          </p:nvPr>
        </p:nvSpPr>
        <p:spPr>
          <a:xfrm>
            <a:off x="501650" y="381000"/>
            <a:ext cx="8337550" cy="1066800"/>
          </a:xfrm>
        </p:spPr>
        <p:txBody>
          <a:bodyPr/>
          <a:lstStyle/>
          <a:p>
            <a:pPr algn="ctr" eaLnBrk="1" fontAlgn="auto" hangingPunct="1">
              <a:spcAft>
                <a:spcPts val="0"/>
              </a:spcAft>
              <a:defRPr/>
            </a:pPr>
            <a:r>
              <a:rPr lang="en-US" sz="3200" b="1" dirty="0">
                <a:solidFill>
                  <a:schemeClr val="tx1"/>
                </a:solidFill>
                <a:latin typeface="Gotham Book" pitchFamily="50" charset="0"/>
                <a:cs typeface="Gotham Book" pitchFamily="50" charset="0"/>
              </a:rPr>
              <a:t>Becoming a Participating Candidate</a:t>
            </a:r>
          </a:p>
        </p:txBody>
      </p:sp>
      <p:sp>
        <p:nvSpPr>
          <p:cNvPr id="10244" name="Content Placeholder 1"/>
          <p:cNvSpPr>
            <a:spLocks noGrp="1"/>
          </p:cNvSpPr>
          <p:nvPr>
            <p:ph sz="half" idx="1"/>
            <p:custDataLst>
              <p:tags r:id="rId3"/>
            </p:custDataLst>
          </p:nvPr>
        </p:nvSpPr>
        <p:spPr>
          <a:xfrm>
            <a:off x="3733800" y="1447800"/>
            <a:ext cx="5262563" cy="5257800"/>
          </a:xfrm>
        </p:spPr>
        <p:txBody>
          <a:bodyPr rtlCol="0">
            <a:normAutofit fontScale="77500" lnSpcReduction="20000"/>
          </a:bodyPr>
          <a:lstStyle/>
          <a:p>
            <a:pPr marL="182880" indent="-182880" eaLnBrk="1" fontAlgn="auto" hangingPunct="1">
              <a:spcAft>
                <a:spcPts val="0"/>
              </a:spcAft>
              <a:buFont typeface="Arial" pitchFamily="34" charset="0"/>
              <a:buChar char="•"/>
              <a:defRPr/>
            </a:pPr>
            <a:r>
              <a:rPr lang="en-US" altLang="en-US" sz="2900" dirty="0">
                <a:latin typeface="Arial Narrow" panose="020B0606020202030204" pitchFamily="34" charset="0"/>
                <a:cs typeface="Gotham Book" pitchFamily="50" charset="0"/>
              </a:rPr>
              <a:t>File Application for Certification as a Participating Candidate:</a:t>
            </a:r>
          </a:p>
          <a:p>
            <a:pPr lvl="1" indent="-182880" eaLnBrk="1" fontAlgn="auto" hangingPunct="1">
              <a:spcAft>
                <a:spcPts val="0"/>
              </a:spcAft>
              <a:buFont typeface="Arial" pitchFamily="34" charset="0"/>
              <a:buChar char="•"/>
              <a:defRPr/>
            </a:pPr>
            <a:r>
              <a:rPr lang="en-US" altLang="en-US" sz="2500" dirty="0">
                <a:latin typeface="Arial Narrow" panose="020B0606020202030204" pitchFamily="34" charset="0"/>
                <a:cs typeface="Gotham Book" pitchFamily="50" charset="0"/>
              </a:rPr>
              <a:t>Filed with Secretary of State’s Office. </a:t>
            </a:r>
          </a:p>
          <a:p>
            <a:pPr lvl="1" indent="-182880" eaLnBrk="1" fontAlgn="auto" hangingPunct="1">
              <a:spcAft>
                <a:spcPts val="0"/>
              </a:spcAft>
              <a:buFont typeface="Arial" pitchFamily="34" charset="0"/>
              <a:buChar char="•"/>
              <a:defRPr/>
            </a:pPr>
            <a:r>
              <a:rPr lang="en-US" altLang="en-US" sz="2500" dirty="0">
                <a:latin typeface="Arial Narrow" panose="020B0606020202030204" pitchFamily="34" charset="0"/>
                <a:cs typeface="Gotham Book" pitchFamily="50" charset="0"/>
              </a:rPr>
              <a:t>Reviewed by Commission Staff.</a:t>
            </a:r>
          </a:p>
          <a:p>
            <a:pPr lvl="1" indent="-182880" eaLnBrk="1" fontAlgn="auto" hangingPunct="1">
              <a:spcAft>
                <a:spcPts val="0"/>
              </a:spcAft>
              <a:buFont typeface="Arial" pitchFamily="34" charset="0"/>
              <a:buChar char="•"/>
              <a:defRPr/>
            </a:pPr>
            <a:r>
              <a:rPr lang="en-US" altLang="en-US" sz="2500" dirty="0">
                <a:latin typeface="Arial Narrow" panose="020B0606020202030204" pitchFamily="34" charset="0"/>
                <a:cs typeface="Gotham Book" pitchFamily="50" charset="0"/>
              </a:rPr>
              <a:t>Deadline is </a:t>
            </a:r>
            <a:r>
              <a:rPr lang="en-US" altLang="en-US" sz="2500" u="sng" dirty="0">
                <a:solidFill>
                  <a:srgbClr val="FF0000"/>
                </a:solidFill>
                <a:latin typeface="Arial Narrow" panose="020B0606020202030204" pitchFamily="34" charset="0"/>
                <a:cs typeface="Gotham Book" pitchFamily="50" charset="0"/>
              </a:rPr>
              <a:t>July 28, 2026</a:t>
            </a:r>
          </a:p>
          <a:p>
            <a:pPr marL="274320" lvl="1" indent="0" eaLnBrk="1" fontAlgn="auto" hangingPunct="1">
              <a:spcAft>
                <a:spcPts val="0"/>
              </a:spcAft>
              <a:buFont typeface="Arial" charset="0"/>
              <a:buNone/>
              <a:defRPr/>
            </a:pPr>
            <a:endParaRPr lang="en-US" altLang="en-US" sz="2500" u="sng" dirty="0">
              <a:solidFill>
                <a:srgbClr val="FF0000"/>
              </a:solidFill>
              <a:latin typeface="Arial Narrow" panose="020B0606020202030204" pitchFamily="34" charset="0"/>
              <a:cs typeface="Gotham Book" pitchFamily="50" charset="0"/>
            </a:endParaRPr>
          </a:p>
          <a:p>
            <a:pPr marL="182880" indent="-182880" eaLnBrk="1" fontAlgn="auto" hangingPunct="1">
              <a:spcAft>
                <a:spcPts val="0"/>
              </a:spcAft>
              <a:buFont typeface="Arial" pitchFamily="34" charset="0"/>
              <a:buChar char="•"/>
              <a:defRPr/>
            </a:pPr>
            <a:r>
              <a:rPr lang="en-US" altLang="en-US" sz="2900" dirty="0">
                <a:latin typeface="Arial Narrow" panose="020B0606020202030204" pitchFamily="34" charset="0"/>
                <a:cs typeface="Gotham Book" pitchFamily="50" charset="0"/>
              </a:rPr>
              <a:t>If Statement of Organization is filed the same day as Application for Certification, no campaign finance report is necessary. </a:t>
            </a:r>
          </a:p>
          <a:p>
            <a:pPr marL="0" indent="0" eaLnBrk="1" fontAlgn="auto" hangingPunct="1">
              <a:spcAft>
                <a:spcPts val="0"/>
              </a:spcAft>
              <a:buFont typeface="Arial" charset="0"/>
              <a:buNone/>
              <a:defRPr/>
            </a:pPr>
            <a:endParaRPr lang="en-US" altLang="en-US" sz="2900" dirty="0">
              <a:latin typeface="Arial Narrow" panose="020B0606020202030204" pitchFamily="34" charset="0"/>
              <a:cs typeface="Gotham Book" pitchFamily="50" charset="0"/>
            </a:endParaRPr>
          </a:p>
          <a:p>
            <a:pPr marL="182880" indent="-182880" eaLnBrk="1" fontAlgn="auto" hangingPunct="1">
              <a:spcAft>
                <a:spcPts val="0"/>
              </a:spcAft>
              <a:buFont typeface="Arial" pitchFamily="34" charset="0"/>
              <a:buChar char="•"/>
              <a:defRPr/>
            </a:pPr>
            <a:r>
              <a:rPr lang="en-US" altLang="en-US" sz="2900" dirty="0">
                <a:latin typeface="Arial Narrow" panose="020B0606020202030204" pitchFamily="34" charset="0"/>
                <a:cs typeface="Gotham Book" pitchFamily="50" charset="0"/>
              </a:rPr>
              <a:t>If filed separately, a campaign finance report detailing all financial activity is required. </a:t>
            </a:r>
          </a:p>
          <a:p>
            <a:pPr marL="182880" indent="-182880" eaLnBrk="1" fontAlgn="auto" hangingPunct="1">
              <a:spcAft>
                <a:spcPts val="0"/>
              </a:spcAft>
              <a:buFont typeface="Arial" pitchFamily="34" charset="0"/>
              <a:buChar char="•"/>
              <a:defRPr/>
            </a:pPr>
            <a:endParaRPr lang="en-US" altLang="en-US" sz="2900" dirty="0">
              <a:latin typeface="Arial Narrow" panose="020B0606020202030204" pitchFamily="34" charset="0"/>
              <a:cs typeface="Gotham Book" pitchFamily="50" charset="0"/>
            </a:endParaRPr>
          </a:p>
          <a:p>
            <a:pPr marL="182880" indent="-182880" eaLnBrk="1" fontAlgn="auto" hangingPunct="1">
              <a:spcAft>
                <a:spcPts val="0"/>
              </a:spcAft>
              <a:buFont typeface="Arial" pitchFamily="34" charset="0"/>
              <a:buChar char="•"/>
              <a:defRPr/>
            </a:pPr>
            <a:r>
              <a:rPr lang="en-US" altLang="en-US" sz="2900" dirty="0">
                <a:latin typeface="Arial Narrow" panose="020B0606020202030204" pitchFamily="34" charset="0"/>
                <a:cs typeface="Gotham Book" pitchFamily="50" charset="0"/>
              </a:rPr>
              <a:t>Candidates are notified within 7 calendar days if they are certified.</a:t>
            </a:r>
          </a:p>
          <a:p>
            <a:pPr marL="182880" indent="-182880" eaLnBrk="1" fontAlgn="auto" hangingPunct="1">
              <a:spcAft>
                <a:spcPts val="0"/>
              </a:spcAft>
              <a:buFont typeface="Arial" pitchFamily="34" charset="0"/>
              <a:buChar char="•"/>
              <a:defRPr/>
            </a:pPr>
            <a:endParaRPr lang="en-US" altLang="en-US" dirty="0">
              <a:latin typeface="Arial Narrow" pitchFamily="34" charset="0"/>
            </a:endParaRPr>
          </a:p>
          <a:p>
            <a:pPr marL="182880" indent="-182880" eaLnBrk="1" fontAlgn="auto" hangingPunct="1">
              <a:spcAft>
                <a:spcPts val="0"/>
              </a:spcAft>
              <a:buFont typeface="Arial" pitchFamily="34" charset="0"/>
              <a:buChar char="•"/>
              <a:defRPr/>
            </a:pPr>
            <a:endParaRPr lang="en-US" altLang="en-US" dirty="0">
              <a:latin typeface="Arial Narrow" pitchFamily="34" charset="0"/>
            </a:endParaRPr>
          </a:p>
          <a:p>
            <a:pPr lvl="1" indent="-182880" eaLnBrk="1" fontAlgn="auto" hangingPunct="1">
              <a:spcAft>
                <a:spcPts val="0"/>
              </a:spcAft>
              <a:buFont typeface="Arial" pitchFamily="34" charset="0"/>
              <a:buChar char="•"/>
              <a:defRPr/>
            </a:pPr>
            <a:endParaRPr lang="en-US" altLang="en-US" u="sng" dirty="0">
              <a:solidFill>
                <a:srgbClr val="FF0000"/>
              </a:solidFill>
              <a:latin typeface="Arial Narrow" pitchFamily="34" charset="0"/>
            </a:endParaRPr>
          </a:p>
        </p:txBody>
      </p:sp>
      <p:pic>
        <p:nvPicPr>
          <p:cNvPr id="1536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 y="0"/>
            <a:ext cx="91694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9354"/>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Participating Candidate &amp;amp; Treasurer Workshop 2012 first recording&quot;/&gt;&lt;property id=&quot;20144&quot; value=&quot;1&quot;/&gt;&lt;property id=&quot;20146&quot; value=&quot;0&quot;/&gt;&lt;property id=&quot;20147&quot; value=&quot;0&quot;/&gt;&lt;property id=&quot;20148&quot; value=&quot;5&quot;/&gt;&lt;property id=&quot;20184&quot; value=&quot;7&quot;/&gt;&lt;property id=&quot;20224&quot; value=&quot;S:\2012\Workshop\Participating Candidate &amp;amp; Treasurer Workshop 2012 first recording_pptx&quot;/&gt;&lt;property id=&quot;20250&quot; value=&quot;7&quot;/&gt;&lt;property id=&quot;20251&quot; value=&quot;0&quot;/&gt;&lt;property id=&quot;20259&quot; value=&quot;0&quot;/&gt;&lt;property id=&quot;20501&quot; value=&quot;\\ccecdata01\UserHome$\beckem\My Documents\My Adobe Presentations\&quot;/&gt;&lt;object type=&quot;4&quot; unique_id=&quot;10409&quot;&gt;&lt;/object&gt;&lt;object type=&quot;8&quot; unique_id=&quot;10411&quot;&gt;&lt;/object&gt;&lt;object type=&quot;10&quot; unique_id=&quot;10412&quot;&gt;&lt;object type=&quot;11&quot; unique_id=&quot;10413&quot;&gt;&lt;property id=&quot;20180&quot; value=&quot;1&quot;/&gt;&lt;property id=&quot;20181&quot; value=&quot;1&quot;/&gt;&lt;property id=&quot;20182&quot; value=&quot;0&quot;/&gt;&lt;property id=&quot;20183&quot; value=&quot;1&quot;/&gt;&lt;/object&gt;&lt;object type=&quot;13&quot; unique_id=&quot;10481&quot;&gt;&lt;/object&gt;&lt;object type=&quot;12&quot; unique_id=&quot;10482&quot;&gt;&lt;/object&gt;&lt;/object&gt;&lt;object type=&quot;2&quot; unique_id=&quot;10418&quot;&gt;&lt;object type=&quot;3&quot; unique_id=&quot;10419&quot;&gt;&lt;property id=&quot;20148&quot; value=&quot;5&quot;/&gt;&lt;property id=&quot;20300&quot; value=&quot;Slide 1 - &amp;quot;2013-2014 Participating Candidate Workshop&amp;#x0D;&amp;#x0A;&amp;quot;&quot;/&gt;&lt;property id=&quot;20303&quot; value=&quot;-1&quot;/&gt;&lt;property id=&quot;20307&quot; value=&quot;256&quot;/&gt;&lt;property id=&quot;20309&quot; value=&quot;-1&quot;/&gt;&lt;/object&gt;&lt;object type=&quot;3&quot; unique_id=&quot;10420&quot;&gt;&lt;property id=&quot;20148&quot; value=&quot;5&quot;/&gt;&lt;property id=&quot;20300&quot; value=&quot;Slide 2 - &amp;quot;Welcome&amp;quot;&quot;/&gt;&lt;property id=&quot;20303&quot; value=&quot;-1&quot;/&gt;&lt;property id=&quot;20307&quot; value=&quot;259&quot;/&gt;&lt;property id=&quot;20309&quot; value=&quot;-1&quot;/&gt;&lt;/object&gt;&lt;object type=&quot;3&quot; unique_id=&quot;10421&quot;&gt;&lt;property id=&quot;20148&quot; value=&quot;5&quot;/&gt;&lt;property id=&quot;20300&quot; value=&quot;Slide 3 - &amp;quot;Welcome&amp;quot;&quot;/&gt;&lt;property id=&quot;20303&quot; value=&quot;-1&quot;/&gt;&lt;property id=&quot;20307&quot; value=&quot;324&quot;/&gt;&lt;property id=&quot;20309&quot; value=&quot;-1&quot;/&gt;&lt;/object&gt;&lt;object type=&quot;3&quot; unique_id=&quot;10422&quot;&gt;&lt;property id=&quot;20148&quot; value=&quot;5&quot;/&gt;&lt;property id=&quot;20300&quot; value=&quot;Slide 4 - &amp;quot;HOW TO BECOME A Participating Candidate&amp;quot;&quot;/&gt;&lt;property id=&quot;20303&quot; value=&quot;-1&quot;/&gt;&lt;property id=&quot;20307&quot; value=&quot;261&quot;/&gt;&lt;property id=&quot;20309&quot; value=&quot;-1&quot;/&gt;&lt;/object&gt;&lt;object type=&quot;3&quot; unique_id=&quot;10423&quot;&gt;&lt;property id=&quot;20148&quot; value=&quot;5&quot;/&gt;&lt;property id=&quot;20300&quot; value=&quot;Slide 5 - &amp;quot;Step 1: Statement of Organization&amp;quot;&quot;/&gt;&lt;property id=&quot;20303&quot; value=&quot;-1&quot;/&gt;&lt;property id=&quot;20307&quot; value=&quot;266&quot;/&gt;&lt;property id=&quot;20309&quot; value=&quot;-1&quot;/&gt;&lt;/object&gt;&lt;object type=&quot;3&quot; unique_id=&quot;10424&quot;&gt;&lt;property id=&quot;20148&quot; value=&quot;5&quot;/&gt;&lt;property id=&quot;20300&quot; value=&quot;Slide 6 - &amp;quot;Step 2: Application for certification&amp;quot;&quot;/&gt;&lt;property id=&quot;20303&quot; value=&quot;-1&quot;/&gt;&lt;property id=&quot;20307&quot; value=&quot;267&quot;/&gt;&lt;property id=&quot;20309&quot; value=&quot;-1&quot;/&gt;&lt;/object&gt;&lt;object type=&quot;3&quot; unique_id=&quot;10425&quot;&gt;&lt;property id=&quot;20148&quot; value=&quot;5&quot;/&gt;&lt;property id=&quot;20300&quot; value=&quot;Slide 7 - &amp;quot;Step 2b: Campaign Finance Report&amp;quot;&quot;/&gt;&lt;property id=&quot;20303&quot; value=&quot;-1&quot;/&gt;&lt;property id=&quot;20307&quot; value=&quot;268&quot;/&gt;&lt;property id=&quot;20309&quot; value=&quot;-1&quot;/&gt;&lt;/object&gt;&lt;object type=&quot;3&quot; unique_id=&quot;10426&quot;&gt;&lt;property id=&quot;20148&quot; value=&quot;5&quot;/&gt;&lt;property id=&quot;20300&quot; value=&quot;Slide 8 - &amp;quot;Step 3: W-9 Vendor application form&amp;quot;&quot;/&gt;&lt;property id=&quot;20303&quot; value=&quot;-1&quot;/&gt;&lt;property id=&quot;20307&quot; value=&quot;269&quot;/&gt;&lt;property id=&quot;20309&quot; value=&quot;-1&quot;/&gt;&lt;/object&gt;&lt;object type=&quot;3&quot; unique_id=&quot;10427&quot;&gt;&lt;property id=&quot;20148&quot; value=&quot;5&quot;/&gt;&lt;property id=&quot;20300&quot; value=&quot;Slide 9 - &amp;quot;Certification process&amp;quot;&quot;/&gt;&lt;property id=&quot;20303&quot; value=&quot;-1&quot;/&gt;&lt;property id=&quot;20307&quot; value=&quot;270&quot;/&gt;&lt;property id=&quot;20309&quot; value=&quot;-1&quot;/&gt;&lt;/object&gt;&lt;object type=&quot;3&quot; unique_id=&quot;10428&quot;&gt;&lt;property id=&quot;20148&quot; value=&quot;5&quot;/&gt;&lt;property id=&quot;20300&quot; value=&quot;Slide 11 - &amp;quot;COLLECTING &amp;#x0D;&amp;#x0A;$5 Qualifying Contributions&amp;quot;&quot;/&gt;&lt;property id=&quot;20303&quot; value=&quot;-1&quot;/&gt;&lt;property id=&quot;20307&quot; value=&quot;262&quot;/&gt;&lt;property id=&quot;20309&quot; value=&quot;-1&quot;/&gt;&lt;/object&gt;&lt;object type=&quot;3&quot; unique_id=&quot;10429&quot;&gt;&lt;property id=&quot;20148&quot; value=&quot;5&quot;/&gt;&lt;property id=&quot;20300&quot; value=&quot;Slide 12 - &amp;quot;Qualifying period&amp;#x0D;&amp;#x0A;August 1, 2013 – august 19, 2014 &amp;quot;&quot;/&gt;&lt;property id=&quot;20303&quot; value=&quot;-1&quot;/&gt;&lt;property id=&quot;20307&quot; value=&quot;280&quot;/&gt;&lt;property id=&quot;20309&quot; value=&quot;-1&quot;/&gt;&lt;/object&gt;&lt;object type=&quot;3&quot; unique_id=&quot;10430&quot;&gt;&lt;property id=&quot;20148&quot; value=&quot;5&quot;/&gt;&lt;property id=&quot;20300&quot; value=&quot;Slide 13 - &amp;quot;$5 Dollar qualifying contributions&amp;quot;&quot;/&gt;&lt;property id=&quot;20303&quot; value=&quot;-1&quot;/&gt;&lt;property id=&quot;20307&quot; value=&quot;272&quot;/&gt;&lt;property id=&quot;20309&quot; value=&quot;-1&quot;/&gt;&lt;/object&gt;&lt;object type=&quot;3&quot; unique_id=&quot;10431&quot;&gt;&lt;property id=&quot;20148&quot; value=&quot;5&quot;/&gt;&lt;property id=&quot;20300&quot; value=&quot;Slide 15 - &amp;quot;$5 Dollar qualifying contribution Forms&amp;quot;&quot;/&gt;&lt;property id=&quot;20303&quot; value=&quot;-1&quot;/&gt;&lt;property id=&quot;20307&quot; value=&quot;273&quot;/&gt;&lt;property id=&quot;20309&quot; value=&quot;-1&quot;/&gt;&lt;/object&gt;&lt;object type=&quot;3&quot; unique_id=&quot;10432&quot;&gt;&lt;property id=&quot;20148&quot; value=&quot;5&quot;/&gt;&lt;property id=&quot;20300&quot; value=&quot;Slide 17 - &amp;quot;$5 Qualifying contribution Fundraising parties&amp;quot;&quot;/&gt;&lt;property id=&quot;20303&quot; value=&quot;-1&quot;/&gt;&lt;property id=&quot;20307&quot; value=&quot;274&quot;/&gt;&lt;property id=&quot;20309&quot; value=&quot;-1&quot;/&gt;&lt;/object&gt;&lt;object type=&quot;3&quot; unique_id=&quot;10433&quot;&gt;&lt;property id=&quot;20148&quot; value=&quot;5&quot;/&gt;&lt;property id=&quot;20300&quot; value=&quot;Slide 18 - &amp;quot;Qualifying Contributions Required&amp;quot;&quot;/&gt;&lt;property id=&quot;20303&quot; value=&quot;-1&quot;/&gt;&lt;property id=&quot;20307&quot; value=&quot;276&quot;/&gt;&lt;property id=&quot;20309&quot; value=&quot;-1&quot;/&gt;&lt;/object&gt;&lt;object type=&quot;3&quot; unique_id=&quot;10434&quot;&gt;&lt;property id=&quot;20148&quot; value=&quot;5&quot;/&gt;&lt;property id=&quot;20300&quot; value=&quot;Slide 19 - &amp;quot;APPLYING AND QUALIFYING FOR &amp;#x0D;&amp;#x0A;Clean Elections Funding&amp;quot;&quot;/&gt;&lt;property id=&quot;20303&quot; value=&quot;-1&quot;/&gt;&lt;property id=&quot;20307&quot; value=&quot;263&quot;/&gt;&lt;property id=&quot;20309&quot; value=&quot;-1&quot;/&gt;&lt;/object&gt;&lt;object type=&quot;3&quot; unique_id=&quot;10435&quot;&gt;&lt;property id=&quot;20148&quot; value=&quot;5&quot;/&gt;&lt;property id=&quot;20300&quot; value=&quot;Slide 20 - &amp;quot;Preparing to file &amp;#x0D;&amp;#x0A;Application for funding&amp;quot;&quot;/&gt;&lt;property id=&quot;20303&quot; value=&quot;-1&quot;/&gt;&lt;property id=&quot;20307&quot; value=&quot;277&quot;/&gt;&lt;property id=&quot;20309&quot; value=&quot;-1&quot;/&gt;&lt;/object&gt;&lt;object type=&quot;3&quot; unique_id=&quot;10436&quot;&gt;&lt;property id=&quot;20148&quot; value=&quot;5&quot;/&gt;&lt;property id=&quot;20300&quot; value=&quot;Slide 21 - &amp;quot;Contents of Filing for Funding&amp;quot;&quot;/&gt;&lt;property id=&quot;20303&quot; value=&quot;-1&quot;/&gt;&lt;property id=&quot;20307&quot; value=&quot;279&quot;/&gt;&lt;property id=&quot;20309&quot; value=&quot;-1&quot;/&gt;&lt;/object&gt;&lt;object type=&quot;3&quot; unique_id=&quot;10441&quot;&gt;&lt;property id=&quot;20148&quot; value=&quot;5&quot;/&gt;&lt;property id=&quot;20300&quot; value=&quot;Slide 24 - &amp;quot;$5 Qualifying Contribution Verification&amp;quot;&quot;/&gt;&lt;property id=&quot;20303&quot; value=&quot;-1&quot;/&gt;&lt;property id=&quot;20307&quot; value=&quot;282&quot;/&gt;&lt;property id=&quot;20309&quot; value=&quot;-1&quot;/&gt;&lt;/object&gt;&lt;object type=&quot;3&quot; unique_id=&quot;10442&quot;&gt;&lt;property id=&quot;20148&quot; value=&quot;5&quot;/&gt;&lt;property id=&quot;20300&quot; value=&quot;Slide 25 - &amp;quot;Random sample procedure&amp;quot;&quot;/&gt;&lt;property id=&quot;20303&quot; value=&quot;-1&quot;/&gt;&lt;property id=&quot;20307&quot; value=&quot;283&quot;/&gt;&lt;property id=&quot;20309&quot; value=&quot;-1&quot;/&gt;&lt;/object&gt;&lt;object type=&quot;3&quot; unique_id=&quot;10443&quot;&gt;&lt;property id=&quot;20148&quot; value=&quot;5&quot;/&gt;&lt;property id=&quot;20300&quot; value=&quot;Slide 26 - &amp;quot;5% Random sample procedure example&amp;quot;&quot;/&gt;&lt;property id=&quot;20303&quot; value=&quot;-1&quot;/&gt;&lt;property id=&quot;20307&quot; value=&quot;284&quot;/&gt;&lt;property id=&quot;20309&quot; value=&quot;-1&quot;/&gt;&lt;/object&gt;&lt;object type=&quot;3&quot; unique_id=&quot;10444&quot;&gt;&lt;property id=&quot;20148&quot; value=&quot;5&quot;/&gt;&lt;property id=&quot;20300&quot; value=&quot;Slide 28 - &amp;quot;Supplemental Submission&amp;quot;&quot;/&gt;&lt;property id=&quot;20303&quot; value=&quot;-1&quot;/&gt;&lt;property id=&quot;20307&quot; value=&quot;285&quot;/&gt;&lt;property id=&quot;20309&quot; value=&quot;-1&quot;/&gt;&lt;/object&gt;&lt;object type=&quot;3&quot; unique_id=&quot;10445&quot;&gt;&lt;property id=&quot;20148&quot; value=&quot;5&quot;/&gt;&lt;property id=&quot;20300&quot; value=&quot;Slide 32 - &amp;quot;CAMPAIGN FINANCE&amp;#x0D;&amp;#x0A;Reporting Requirements, Contributions, Expenditures, and Usage of Funds&amp;quot;&quot;/&gt;&lt;property id=&quot;20303&quot; value=&quot;-1&quot;/&gt;&lt;property id=&quot;20307&quot; value=&quot;264&quot;/&gt;&lt;property id=&quot;20309&quot; value=&quot;-1&quot;/&gt;&lt;/object&gt;&lt;object type=&quot;3&quot; unique_id=&quot;10446&quot;&gt;&lt;property id=&quot;20148&quot; value=&quot;5&quot;/&gt;&lt;property id=&quot;20300&quot; value=&quot;Slide 33 - &amp;quot;Campaign finance Disclosure&amp;quot;&quot;/&gt;&lt;property id=&quot;20303&quot; value=&quot;-1&quot;/&gt;&lt;property id=&quot;20307&quot; value=&quot;315&quot;/&gt;&lt;property id=&quot;20309&quot; value=&quot;-1&quot;/&gt;&lt;/object&gt;&lt;object type=&quot;3&quot; unique_id=&quot;10447&quot;&gt;&lt;property id=&quot;20148&quot; value=&quot;5&quot;/&gt;&lt;property id=&quot;20300&quot; value=&quot;Slide 34 - &amp;quot;Early Contributions&amp;quot;&quot;/&gt;&lt;property id=&quot;20303&quot; value=&quot;-1&quot;/&gt;&lt;property id=&quot;20307&quot; value=&quot;292&quot;/&gt;&lt;property id=&quot;20309&quot; value=&quot;-1&quot;/&gt;&lt;/object&gt;&lt;object type=&quot;3&quot; unique_id=&quot;10448&quot;&gt;&lt;property id=&quot;20148&quot; value=&quot;5&quot;/&gt;&lt;property id=&quot;20300&quot; value=&quot;Slide 35 - &amp;quot;Personal &amp;amp; Family contributions&amp;quot;&quot;/&gt;&lt;property id=&quot;20303&quot; value=&quot;-1&quot;/&gt;&lt;property id=&quot;20307&quot; value=&quot;293&quot;/&gt;&lt;property id=&quot;20309&quot; value=&quot;-1&quot;/&gt;&lt;/object&gt;&lt;object type=&quot;3&quot; unique_id=&quot;10451&quot;&gt;&lt;property id=&quot;20148&quot; value=&quot;5&quot;/&gt;&lt;property id=&quot;20300&quot; value=&quot;Slide 36 - &amp;quot;Entering a new contributor&amp;quot;&quot;/&gt;&lt;property id=&quot;20303&quot; value=&quot;-1&quot;/&gt;&lt;property id=&quot;20307&quot; value=&quot;296&quot;/&gt;&lt;property id=&quot;20309&quot; value=&quot;-1&quot;/&gt;&lt;/object&gt;&lt;object type=&quot;3&quot; unique_id=&quot;10452&quot;&gt;&lt;property id=&quot;20148&quot; value=&quot;5&quot;/&gt;&lt;property id=&quot;20300&quot; value=&quot;Slide 37 - &amp;quot;Early contributions as Loans&amp;quot;&quot;/&gt;&lt;property id=&quot;20303&quot; value=&quot;-1&quot;/&gt;&lt;property id=&quot;20307&quot; value=&quot;300&quot;/&gt;&lt;property id=&quot;20309&quot; value=&quot;-1&quot;/&gt;&lt;/object&gt;&lt;object type=&quot;3&quot; unique_id=&quot;10455&quot;&gt;&lt;property id=&quot;20148&quot; value=&quot;5&quot;/&gt;&lt;property id=&quot;20300&quot; value=&quot;Slide 38 - &amp;quot;In-Kind Contributions&amp;quot;&quot;/&gt;&lt;property id=&quot;20303&quot; value=&quot;-1&quot;/&gt;&lt;property id=&quot;20307&quot; value=&quot;301&quot;/&gt;&lt;property id=&quot;20309&quot; value=&quot;-1&quot;/&gt;&lt;/object&gt;&lt;object type=&quot;3&quot; unique_id=&quot;10456&quot;&gt;&lt;property id=&quot;20148&quot; value=&quot;5&quot;/&gt;&lt;property id=&quot;20300&quot; value=&quot;Slide 39 - &amp;quot;REPORTING EXCESSIVE CONTRIBUTIONS/REFUNDS&amp;quot;&quot;/&gt;&lt;property id=&quot;20303&quot; value=&quot;-1&quot;/&gt;&lt;property id=&quot;20307&quot; value=&quot;314&quot;/&gt;&lt;property id=&quot;20309&quot; value=&quot;-1&quot;/&gt;&lt;/object&gt;&lt;object type=&quot;3&quot; unique_id=&quot;10457&quot;&gt;&lt;property id=&quot;20148&quot; value=&quot;5&quot;/&gt;&lt;property id=&quot;20300&quot; value=&quot;Slide 29 - &amp;quot;Clean Elections Funding Amounts&amp;quot;&quot;/&gt;&lt;property id=&quot;20303&quot; value=&quot;-1&quot;/&gt;&lt;property id=&quot;20307&quot; value=&quot;290&quot;/&gt;&lt;property id=&quot;20309&quot; value=&quot;-1&quot;/&gt;&lt;/object&gt;&lt;object type=&quot;3&quot; unique_id=&quot;10458&quot;&gt;&lt;property id=&quot;20148&quot; value=&quot;5&quot;/&gt;&lt;property id=&quot;20300&quot; value=&quot;Slide 31 - &amp;quot;Receiving funds&amp;quot;&quot;/&gt;&lt;property id=&quot;20303&quot; value=&quot;-1&quot;/&gt;&lt;property id=&quot;20307&quot; value=&quot;291&quot;/&gt;&lt;property id=&quot;20309&quot; value=&quot;-1&quot;/&gt;&lt;/object&gt;&lt;object type=&quot;3&quot; unique_id=&quot;10460&quot;&gt;&lt;property id=&quot;20148&quot; value=&quot;5&quot;/&gt;&lt;property id=&quot;20300&quot; value=&quot;Slide 40 - &amp;quot;Campaign expenditures&amp;quot;&quot;/&gt;&lt;property id=&quot;20303&quot; value=&quot;-1&quot;/&gt;&lt;property id=&quot;20307&quot; value=&quot;303&quot;/&gt;&lt;property id=&quot;20309&quot; value=&quot;-1&quot;/&gt;&lt;/object&gt;&lt;object type=&quot;3&quot; unique_id=&quot;10461&quot;&gt;&lt;property id=&quot;20148&quot; value=&quot;5&quot;/&gt;&lt;property id=&quot;20300&quot; value=&quot;Slide 41 - &amp;quot;Campaign expenditures&amp;quot;&quot;/&gt;&lt;property id=&quot;20303&quot; value=&quot;-1&quot;/&gt;&lt;property id=&quot;20307&quot; value=&quot;323&quot;/&gt;&lt;property id=&quot;20309&quot; value=&quot;-1&quot;/&gt;&lt;/object&gt;&lt;object type=&quot;3&quot; unique_id=&quot;10462&quot;&gt;&lt;property id=&quot;20148&quot; value=&quot;5&quot;/&gt;&lt;property id=&quot;20300&quot; value=&quot;Slide 42 - &amp;quot;Petty cash Expenditures&amp;quot;&quot;/&gt;&lt;property id=&quot;20303&quot; value=&quot;-1&quot;/&gt;&lt;property id=&quot;20307&quot; value=&quot;310&quot;/&gt;&lt;property id=&quot;20309&quot; value=&quot;-1&quot;/&gt;&lt;/object&gt;&lt;object type=&quot;3&quot; unique_id=&quot;10463&quot;&gt;&lt;property id=&quot;20148&quot; value=&quot;5&quot;/&gt;&lt;property id=&quot;20300&quot; value=&quot;Slide 43 - &amp;quot;Travel &amp;amp; food expenses&amp;quot;&quot;/&gt;&lt;property id=&quot;20303&quot; value=&quot;-1&quot;/&gt;&lt;property id=&quot;20307&quot; value=&quot;311&quot;/&gt;&lt;property id=&quot;20309&quot; value=&quot;-1&quot;/&gt;&lt;/object&gt;&lt;object type=&quot;3&quot; unique_id=&quot;10464&quot;&gt;&lt;property id=&quot;20148&quot; value=&quot;5&quot;/&gt;&lt;property id=&quot;20300&quot; value=&quot;Slide 44 - &amp;quot;Fixed assets&amp;#x0D;&amp;#x0A;&amp;quot;&quot;/&gt;&lt;property id=&quot;20303&quot; value=&quot;-1&quot;/&gt;&lt;property id=&quot;20307&quot; value=&quot;305&quot;/&gt;&lt;property id=&quot;20309&quot; value=&quot;-1&quot;/&gt;&lt;/object&gt;&lt;object type=&quot;3&quot; unique_id=&quot;10465&quot;&gt;&lt;property id=&quot;20148&quot; value=&quot;5&quot;/&gt;&lt;property id=&quot;20300&quot; value=&quot;Slide 45 - &amp;quot;Prohibited use of funds&amp;quot;&quot;/&gt;&lt;property id=&quot;20303&quot; value=&quot;-1&quot;/&gt;&lt;property id=&quot;20307&quot; value=&quot;304&quot;/&gt;&lt;property id=&quot;20309&quot; value=&quot;-1&quot;/&gt;&lt;/object&gt;&lt;object type=&quot;3&quot; unique_id=&quot;10468&quot;&gt;&lt;property id=&quot;20148&quot; value=&quot;5&quot;/&gt;&lt;property id=&quot;20300&quot; value=&quot;Slide 46 - &amp;quot;Itemized Expenditures&amp;quot;&quot;/&gt;&lt;property id=&quot;20303&quot; value=&quot;-1&quot;/&gt;&lt;property id=&quot;20307&quot; value=&quot;308&quot;/&gt;&lt;property id=&quot;20309&quot; value=&quot;-1&quot;/&gt;&lt;/object&gt;&lt;object type=&quot;3&quot; unique_id=&quot;10469&quot;&gt;&lt;property id=&quot;20148&quot; value=&quot;5&quot;/&gt;&lt;property id=&quot;20300&quot; value=&quot;Slide 47 - &amp;quot;ENTERING A BILL&amp;amp;#x09;&amp;quot;&quot;/&gt;&lt;property id=&quot;20303&quot; value=&quot;-1&quot;/&gt;&lt;property id=&quot;20307&quot; value=&quot;312&quot;/&gt;&lt;property id=&quot;20309&quot; value=&quot;-1&quot;/&gt;&lt;/object&gt;&lt;object type=&quot;3&quot; unique_id=&quot;10470&quot;&gt;&lt;property id=&quot;20148&quot; value=&quot;5&quot;/&gt;&lt;property id=&quot;20300&quot; value=&quot;Slide 48 - &amp;quot;ENTERING PAYMENT OF A BILL&amp;amp;#x09;&amp;quot;&quot;/&gt;&lt;property id=&quot;20303&quot; value=&quot;-1&quot;/&gt;&lt;property id=&quot;20307&quot; value=&quot;313&quot;/&gt;&lt;property id=&quot;20309&quot; value=&quot;-1&quot;/&gt;&lt;/object&gt;&lt;object type=&quot;3&quot; unique_id=&quot;10471&quot;&gt;&lt;property id=&quot;20148&quot; value=&quot;5&quot;/&gt;&lt;property id=&quot;20300&quot; value=&quot;Slide 49 - &amp;quot;Post-Election Return of Monies&amp;quot;&quot;/&gt;&lt;property id=&quot;20303&quot; value=&quot;-1&quot;/&gt;&lt;property id=&quot;20307&quot; value=&quot;318&quot;/&gt;&lt;property id=&quot;20309&quot; value=&quot;-1&quot;/&gt;&lt;/object&gt;&lt;object type=&quot;3&quot; unique_id=&quot;10473&quot;&gt;&lt;property id=&quot;20148&quot; value=&quot;5&quot;/&gt;&lt;property id=&quot;20300&quot; value=&quot;Slide 50 - &amp;quot;Previewing &amp;amp; Filing a report&amp;quot;&quot;/&gt;&lt;property id=&quot;20303&quot; value=&quot;-1&quot;/&gt;&lt;property id=&quot;20307&quot; value=&quot;317&quot;/&gt;&lt;property id=&quot;20309&quot; value=&quot;-1&quot;/&gt;&lt;/object&gt;&lt;object type=&quot;3&quot; unique_id=&quot;10474&quot;&gt;&lt;property id=&quot;20148&quot; value=&quot;5&quot;/&gt;&lt;property id=&quot;20300&quot; value=&quot;Slide 51 - &amp;quot;Record keeping&amp;quot;&quot;/&gt;&lt;property id=&quot;20303&quot; value=&quot;-1&quot;/&gt;&lt;property id=&quot;20307&quot; value=&quot;319&quot;/&gt;&lt;property id=&quot;20309&quot; value=&quot;-1&quot;/&gt;&lt;/object&gt;&lt;object type=&quot;3&quot; unique_id=&quot;10475&quot;&gt;&lt;property id=&quot;20148&quot; value=&quot;5&quot;/&gt;&lt;property id=&quot;20300&quot; value=&quot;Slide 52 - &amp;quot;VOTER EDUCATION&amp;#x0D;&amp;#x0A;Candidate Debates and Statements&amp;quot;&quot;/&gt;&lt;property id=&quot;20303&quot; value=&quot;-1&quot;/&gt;&lt;property id=&quot;20307&quot; value=&quot;265&quot;/&gt;&lt;property id=&quot;20309&quot; value=&quot;-1&quot;/&gt;&lt;/object&gt;&lt;object type=&quot;3&quot; unique_id=&quot;10476&quot;&gt;&lt;property id=&quot;20148&quot; value=&quot;5&quot;/&gt;&lt;property id=&quot;20300&quot; value=&quot;Slide 53 - &amp;quot;Candidate debates&amp;quot;&quot;/&gt;&lt;property id=&quot;20303&quot; value=&quot;-1&quot;/&gt;&lt;property id=&quot;20307&quot; value=&quot;320&quot;/&gt;&lt;property id=&quot;20309&quot; value=&quot;-1&quot;/&gt;&lt;/object&gt;&lt;object type=&quot;3&quot; unique_id=&quot;10477&quot;&gt;&lt;property id=&quot;20148&quot; value=&quot;5&quot;/&gt;&lt;property id=&quot;20300&quot; value=&quot;Slide 54 - &amp;quot;Candidate Statement pamphlet&amp;quot;&quot;/&gt;&lt;property id=&quot;20303&quot; value=&quot;-1&quot;/&gt;&lt;property id=&quot;20307&quot; value=&quot;321&quot;/&gt;&lt;property id=&quot;20309&quot; value=&quot;-1&quot;/&gt;&lt;/object&gt;&lt;object type=&quot;3&quot; unique_id=&quot;10478&quot;&gt;&lt;property id=&quot;20148&quot; value=&quot;5&quot;/&gt;&lt;property id=&quot;20300&quot; value=&quot;Slide 56 - &amp;quot;PARTICIPATING CANDIDATE WORKSHOP&amp;#x0D;&amp;#x0A;Conclusion&amp;quot;&quot;/&gt;&lt;property id=&quot;20303&quot; value=&quot;-1&quot;/&gt;&lt;property id=&quot;20307&quot; value=&quot;322&quot;/&gt;&lt;property id=&quot;20309&quot; value=&quot;-1&quot;/&gt;&lt;/object&gt;&lt;object type=&quot;3&quot; unique_id=&quot;10479&quot;&gt;&lt;property id=&quot;20148&quot; value=&quot;5&quot;/&gt;&lt;property id=&quot;20300&quot; value=&quot;Slide 55 - &amp;quot;Additional Materials&amp;quot;&quot;/&gt;&lt;property id=&quot;20303&quot; value=&quot;-1&quot;/&gt;&lt;property id=&quot;20307&quot; value=&quot;260&quot;/&gt;&lt;property id=&quot;20309&quot; value=&quot;-1&quot;/&gt;&lt;/object&gt;&lt;object type=&quot;3&quot; unique_id=&quot;10480&quot;&gt;&lt;property id=&quot;20148&quot; value=&quot;5&quot;/&gt;&lt;property id=&quot;20300&quot; value=&quot;Slide 57 - &amp;quot;Questions? We’re Here to Help!&amp;quot;&quot;/&gt;&lt;property id=&quot;20303&quot; value=&quot;-1&quot;/&gt;&lt;property id=&quot;20307&quot; value=&quot;281&quot;/&gt;&lt;property id=&quot;20309&quot; value=&quot;-1&quot;/&gt;&lt;/object&gt;&lt;object type=&quot;3&quot; unique_id=&quot;11646&quot;&gt;&lt;property id=&quot;20148&quot; value=&quot;5&quot;/&gt;&lt;property id=&quot;20300&quot; value=&quot;Slide 27 - &amp;quot;20% Random sample procedure example&amp;quot;&quot;/&gt;&lt;property id=&quot;20307&quot; value=&quot;325&quot;/&gt;&lt;/object&gt;&lt;object type=&quot;3&quot; unique_id=&quot;12337&quot;&gt;&lt;property id=&quot;20148&quot; value=&quot;5&quot;/&gt;&lt;property id=&quot;20300&quot; value=&quot;Slide 16 - &amp;quot;$5 Dollar qualifying contributions&amp;#x0D;&amp;#x0A;e-qual&amp;quot;&quot;/&gt;&lt;property id=&quot;20307&quot; value=&quot;326&quot;/&gt;&lt;/object&gt;&lt;object type=&quot;3&quot; unique_id=&quot;12408&quot;&gt;&lt;property id=&quot;20148&quot; value=&quot;5&quot;/&gt;&lt;property id=&quot;20300&quot; value=&quot;Slide 30 - &amp;quot;Clean Elections Funding Amounts&amp;quot;&quot;/&gt;&lt;property id=&quot;20307&quot; value=&quot;327&quot;/&gt;&lt;/object&gt;&lt;object type=&quot;3&quot; unique_id=&quot;12410&quot;&gt;&lt;property id=&quot;20148&quot; value=&quot;5&quot;/&gt;&lt;property id=&quot;20300&quot; value=&quot;Slide 22 - &amp;quot;PRINTING  THE LIST OF $5 CONTRIBUTORS&amp;quot;&quot;/&gt;&lt;property id=&quot;20307&quot; value=&quot;329&quot;/&gt;&lt;/object&gt;&lt;object type=&quot;3&quot; unique_id=&quot;12411&quot;&gt;&lt;property id=&quot;20148&quot; value=&quot;5&quot;/&gt;&lt;property id=&quot;20300&quot; value=&quot;Slide 23 - &amp;quot;Reporting submission of&amp;#x0D;&amp;#x0A; $5 Qualifying Contributions&amp;quot;&quot;/&gt;&lt;property id=&quot;20307&quot; value=&quot;330&quot;/&gt;&lt;/object&gt;&lt;object type=&quot;3&quot; unique_id=&quot;12536&quot;&gt;&lt;property id=&quot;20148&quot; value=&quot;5&quot;/&gt;&lt;property id=&quot;20300&quot; value=&quot;Slide 10 - &amp;quot;H.B. 2593 REQUIREMENTS&amp;quot;&quot;/&gt;&lt;property id=&quot;20307&quot; value=&quot;331&quot;/&gt;&lt;/object&gt;&lt;object type=&quot;3&quot; unique_id=&quot;12537&quot;&gt;&lt;property id=&quot;20148&quot; value=&quot;5&quot;/&gt;&lt;property id=&quot;20300&quot; value=&quot;Slide 14 - &amp;quot;$5 Dollar qualifying contributions&amp;quot;&quot;/&gt;&lt;property id=&quot;20307&quot; value=&quot;33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36&quot;/&gt;&lt;lineCharCount val=&quot;52&quot;/&gt;&lt;lineCharCount val=&quot;53&quot;/&gt;&lt;lineCharCount val=&quot;1&quot;/&gt;&lt;lineCharCount val=&quot;28&quot;/&gt;&lt;lineCharCount val=&quot;36&quot;/&gt;&lt;lineCharCount val=&quot;48&quot;/&gt;&lt;lineCharCount val=&quot;6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quot;/&gt;&lt;lineCharCount val=&quot;11&quot;/&gt;&lt;lineCharCount val=&quot;14&quot;/&gt;&lt;lineCharCount val=&quot;8&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5&quot;/&gt;&lt;lineCharCount val=&quot;34&quot;/&gt;&lt;lineCharCount val=&quot;16&quot;/&gt;&lt;lineCharCount val=&quot;33&quot;/&gt;&lt;lineCharCount val=&quot;16&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1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8&quot;/&gt;&lt;lineCharCount val=&quot;50&quot;/&gt;&lt;lineCharCount val=&quot;46&quot;/&gt;&lt;lineCharCount val=&quot;34&quot;/&gt;&lt;lineCharCount val=&quot;46&quot;/&gt;&lt;lineCharCount val=&quot;27&quot;/&gt;&lt;lineCharCount val=&quot;57&quot;/&gt;&lt;lineCharCount val=&quot;59&quot;/&gt;&lt;lineCharCount val=&quot;21&quot;/&gt;&lt;lineCharCount val=&quot;51&quot;/&gt;&lt;lineCharCount val=&quot;55&quot;/&gt;&lt;lineCharCount val=&quot;23&quot;/&gt;&lt;lineCharCount val=&quot;36&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6&quot;/&gt;&lt;lineCharCount val=&quot;48&quot;/&gt;&lt;lineCharCount val=&quot;36&quot;/&gt;&lt;lineCharCount val=&quot;41&quot;/&gt;&lt;lineCharCount val=&quot;44&quot;/&gt;&lt;lineCharCount val=&quot;36&quot;/&gt;&lt;lineCharCount val=&quot;51&quot;/&gt;&lt;lineCharCount val=&quot;49&quot;/&gt;&lt;lineCharCount val=&quot;43&quot;/&gt;&lt;lineCharCount val=&quot;27&quot;/&gt;&lt;lineCharCount val=&quot;47&quot;/&gt;&lt;lineCharCount val=&quot;40&quot;/&gt;&lt;lineCharCount val=&quot;50&quot;/&gt;&lt;lineCharCount val=&quot;50&quot;/&gt;&lt;lineCharCount val=&quot;42&quot;/&gt;&lt;lineCharCount val=&quot;48&quot;/&gt;&lt;lineCharCount val=&quot;5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6CA150-2CB7-4F8D-8C7D-90D49B59D31D}&quot;/&gt;&lt;isInvalidForFieldText val=&quot;0&quot;/&gt;&lt;Image&gt;&lt;filename val=&quot;C:\Users\beckem\AppData\Local\Temp\PR\data\asimages\{BB6CA150-2CB7-4F8D-8C7D-90D49B59D31D}_13.png&quot;/&gt;&lt;left val=&quot;41&quot;/&gt;&lt;top val=&quot;94&quot;/&gt;&lt;width val=&quot;199&quot;/&gt;&lt;height val=&quot;51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1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6&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9&quot;/&gt;&lt;lineCharCount val=&quot;2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6&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3&quot;/&gt;&lt;lineCharCount val=&quot;23&quot;/&gt;&lt;lineCharCount val=&quot;23&quot;/&gt;&lt;lineCharCount val=&quot;37&quot;/&gt;&lt;lineCharCount val=&quot;24&quot;/&gt;&lt;lineCharCount val=&quot;47&quot;/&gt;&lt;lineCharCount val=&quot;45&quot;/&gt;&lt;lineCharCount val=&quot;44&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839EEF-124C-4D49-A6E9-476A56FEE658}&quot;/&gt;&lt;isInvalidForFieldText val=&quot;0&quot;/&gt;&lt;Image&gt;&lt;filename val=&quot;C:\Users\beckem\AppData\Local\Temp\PR\data\asimages\{52839EEF-124C-4D49-A6E9-476A56FEE658}_8.png&quot;/&gt;&lt;left val=&quot;41&quot;/&gt;&lt;top val=&quot;96&quot;/&gt;&lt;width val=&quot;200&quot;/&gt;&lt;height val=&quot;5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5&quot;/&gt;&lt;lineCharCount val=&quot;12&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8&quot;/&gt;&lt;lineCharCount val=&quot;55&quot;/&gt;&lt;lineCharCount val=&quot;47&quot;/&gt;&lt;lineCharCount val=&quot;39&quot;/&gt;&lt;lineCharCount val=&quot;22&quot;/&gt;&lt;lineCharCount val=&quot;7&quot;/&gt;&lt;lineCharCount val=&quot;6&quot;/&gt;&lt;lineCharCount val=&quot;45&quot;/&gt;&lt;lineCharCount val=&quot;51&quot;/&gt;&lt;lineCharCount val=&quot;55&quot;/&gt;&lt;lineCharCount val=&quot;14&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1&quot;/&gt;&lt;lineCharCount val=&quot;7&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43&quot;/&gt;&lt;lineCharCount val=&quot;56&quot;/&gt;&lt;lineCharCount val=&quot;8&quot;/&gt;&lt;lineCharCount val=&quot;54&quot;/&gt;&lt;lineCharCount val=&quot;42&quot;/&gt;&lt;lineCharCount val=&quot;56&quot;/&gt;&lt;lineCharCount val=&quot;37&quot;/&gt;&lt;lineCharCount val=&quot;52&quot;/&gt;&lt;lineCharCount val=&quot;50&quot;/&gt;&lt;lineCharCount val=&quot;3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1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34&quot;/&gt;&lt;lineCharCount val=&quot;34&quot;/&gt;&lt;lineCharCount val=&quot;9&quot;/&gt;&lt;lineCharCount val=&quot;8&quot;/&gt;&lt;lineCharCount val=&quot;53&quot;/&gt;&lt;lineCharCount val=&quot;49&quot;/&gt;&lt;lineCharCount val=&quot;43&quot;/&gt;&lt;lineCharCount val=&quot;13&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7&quot;/&gt;&lt;lineCharCount val=&quot;28&quot;/&gt;&lt;lineCharCount val=&quot;34&quot;/&gt;&lt;lineCharCount val=&quot;17&quot;/&gt;&lt;lineCharCount val=&quot;34&quot;/&gt;&lt;lineCharCount val=&quot;47&quot;/&gt;&lt;lineCharCount val=&quot;1&quot;/&gt;&lt;lineCharCount val=&quot;1&quot;/&gt;&lt;lineCharCount val=&quot;1&quot;/&gt;&lt;lineCharCount val=&quot;1&quot;/&gt;&lt;lineCharCount val=&quot;2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59&quot;/&gt;&lt;lineCharCount val=&quot;64&quot;/&gt;&lt;lineCharCount val=&quot;10&quot;/&gt;&lt;lineCharCount val=&quot;51&quot;/&gt;&lt;lineCharCount val=&quot;49&quot;/&gt;&lt;lineCharCount val=&quot;57&quot;/&gt;&lt;lineCharCount val=&quot;55&quot;/&gt;&lt;lineCharCount val=&quot;56&quot;/&gt;&lt;lineCharCount val=&quot;13&quot;/&gt;&lt;lineCharCount val=&quot;55&quot;/&gt;&lt;lineCharCount val=&quot;61&quot;/&gt;&lt;lineCharCount val=&quot;60&quot;/&gt;&lt;lineCharCount val=&quot;26&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48&quot;/&gt;&lt;lineCharCount val=&quot;57&quot;/&gt;&lt;lineCharCount val=&quot;61&quot;/&gt;&lt;lineCharCount val=&quot;20&quot;/&gt;&lt;lineCharCount val=&quot;56&quot;/&gt;&lt;lineCharCount val=&quot;18&quot;/&gt;&lt;lineCharCount val=&quot;51&quot;/&gt;&lt;lineCharCount val=&quot;28&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10&quot;/&gt;&lt;lineCharCount val=&quot;8&quot;/&gt;&lt;lineCharCount val=&quot;7&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8&quot;/&gt;&lt;lineCharCount val=&quot;70&quot;/&gt;&lt;lineCharCount val=&quot;68&quot;/&gt;&lt;lineCharCount val=&quot;56&quot;/&gt;&lt;lineCharCount val=&quot;61&quot;/&gt;&lt;lineCharCount val=&quot;66&quot;/&gt;&lt;lineCharCount val=&quot;36&quot;/&gt;&lt;lineCharCount val=&quot;68&quot;/&gt;&lt;lineCharCount val=&quot;60&quot;/&gt;&lt;lineCharCount val=&quot;33&quot;/&gt;&lt;lineCharCount val=&quot;2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39&quot;/&gt;&lt;lineCharCount val=&quot;4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8&quot;/&gt;&lt;lineCharCount val=&quot;1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6&quot;/&gt;&lt;lineCharCount val=&quot;52&quot;/&gt;&lt;lineCharCount val=&quot;51&quot;/&gt;&lt;lineCharCount val=&quot;19&quot;/&gt;&lt;lineCharCount val=&quot;48&quot;/&gt;&lt;lineCharCount val=&quot;44&quot;/&gt;&lt;lineCharCount val=&quot;42&quot;/&gt;&lt;lineCharCount val=&quot;58&quot;/&gt;&lt;lineCharCount val=&quot;17&quot;/&gt;&lt;lineCharCount val=&quot;42&quot;/&gt;&lt;lineCharCount val=&quot;56&quot;/&gt;&lt;lineCharCount val=&quot;46&quot;/&gt;&lt;lineCharCount val=&quot;27&quot;/&gt;&lt;lineCharCount val=&quot;4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7&quot;/&gt;&lt;lineCharCount val=&quot;1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8&quot;/&gt;&lt;lineCharCount val=&quot;36&quot;/&gt;&lt;lineCharCount val=&quot;32&quot;/&gt;&lt;lineCharCount val=&quot;19&quot;/&gt;&lt;lineCharCount val=&quot;58&quot;/&gt;&lt;lineCharCount val=&quot;9&quot;/&gt;&lt;lineCharCount val=&quot;51&quot;/&gt;&lt;lineCharCount val=&quot;54&quot;/&gt;&lt;lineCharCount val=&quot;58&quot;/&gt;&lt;lineCharCount val=&quot;59&quot;/&gt;&lt;lineCharCount val=&quot;13&quot;/&gt;&lt;lineCharCount val=&quot;54&quot;/&gt;&lt;lineCharCount val=&quot;61&quot;/&gt;&lt;lineCharCount val=&quot;57&quot;/&gt;&lt;lineCharCount val=&quot;4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1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1&quot;/&gt;&lt;lineCharCount val=&quot;39&quot;/&gt;&lt;lineCharCount val=&quot;31&quot;/&gt;&lt;lineCharCount val=&quot;40&quot;/&gt;&lt;lineCharCount val=&quot;39&quot;/&gt;&lt;lineCharCount val=&quot;17&quot;/&gt;&lt;lineCharCount val=&quot;45&quot;/&gt;&lt;lineCharCount val=&quot;50&quot;/&gt;&lt;lineCharCount val=&quot;31&quot;/&gt;&lt;lineCharCount val=&quot;33&quot;/&gt;&lt;lineCharCount val=&quot;21&quot;/&gt;&lt;lineCharCount val=&quot;61&quot;/&gt;&lt;lineCharCount val=&quot;58&quot;/&gt;&lt;lineCharCount val=&quot;4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7&quot;/&gt;&lt;lineCharCount val=&quot;1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8&quot;/&gt;&lt;lineCharCount val=&quot;36&quot;/&gt;&lt;lineCharCount val=&quot;32&quot;/&gt;&lt;lineCharCount val=&quot;19&quot;/&gt;&lt;lineCharCount val=&quot;58&quot;/&gt;&lt;lineCharCount val=&quot;9&quot;/&gt;&lt;lineCharCount val=&quot;51&quot;/&gt;&lt;lineCharCount val=&quot;54&quot;/&gt;&lt;lineCharCount val=&quot;58&quot;/&gt;&lt;lineCharCount val=&quot;59&quot;/&gt;&lt;lineCharCount val=&quot;13&quot;/&gt;&lt;lineCharCount val=&quot;54&quot;/&gt;&lt;lineCharCount val=&quot;61&quot;/&gt;&lt;lineCharCount val=&quot;57&quot;/&gt;&lt;lineCharCount val=&quot;4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55&quot;/&gt;&lt;lineCharCount val=&quot;6&quot;/&gt;&lt;lineCharCount val=&quot;52&quot;/&gt;&lt;lineCharCount val=&quot;46&quot;/&gt;&lt;lineCharCount val=&quot;51&quot;/&gt;&lt;lineCharCount val=&quot;1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4C87F1-AD3C-4584-BDD9-CC317F3AC3A9}&quot;/&gt;&lt;isInvalidForFieldText val=&quot;0&quot;/&gt;&lt;Image&gt;&lt;filename val=&quot;C:\Users\beckem\AppData\Local\Temp\PR\data\asimages\{3E4C87F1-AD3C-4584-BDD9-CC317F3AC3A9}_6.png&quot;/&gt;&lt;left val=&quot;41&quot;/&gt;&lt;top val=&quot;96&quot;/&gt;&lt;width val=&quot;203&quot;/&gt;&lt;height val=&quot;515&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55&quot;/&gt;&lt;lineCharCount val=&quot;6&quot;/&gt;&lt;lineCharCount val=&quot;52&quot;/&gt;&lt;lineCharCount val=&quot;46&quot;/&gt;&lt;lineCharCount val=&quot;51&quot;/&gt;&lt;lineCharCount val=&quot;1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51&quot;/&gt;&lt;lineCharCount val=&quot;53&quot;/&gt;&lt;lineCharCount val=&quot;14&quot;/&gt;&lt;lineCharCount val=&quot;51&quot;/&gt;&lt;lineCharCount val=&quot;41&quot;/&gt;&lt;lineCharCount val=&quot;30&quot;/&gt;&lt;lineCharCount val=&quot;54&quot;/&gt;&lt;lineCharCount val=&quot;38&quot;/&gt;&lt;lineCharCount val=&quot;18&quot;/&gt;&lt;lineCharCount val=&quot;57&quot;/&gt;&lt;lineCharCount val=&quot;61&quot;/&gt;&lt;lineCharCount val=&quot;59&quot;/&gt;&lt;lineCharCount val=&quot;32&quot;/&gt;&lt;lineCharCount val=&quot;57&quot;/&gt;&lt;lineCharCount val=&quot;57&quot;/&gt;&lt;lineCharCount val=&quot;36&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51&quot;/&gt;&lt;lineCharCount val=&quot;53&quot;/&gt;&lt;lineCharCount val=&quot;14&quot;/&gt;&lt;lineCharCount val=&quot;51&quot;/&gt;&lt;lineCharCount val=&quot;41&quot;/&gt;&lt;lineCharCount val=&quot;30&quot;/&gt;&lt;lineCharCount val=&quot;54&quot;/&gt;&lt;lineCharCount val=&quot;38&quot;/&gt;&lt;lineCharCount val=&quot;18&quot;/&gt;&lt;lineCharCount val=&quot;57&quot;/&gt;&lt;lineCharCount val=&quot;61&quot;/&gt;&lt;lineCharCount val=&quot;59&quot;/&gt;&lt;lineCharCount val=&quot;32&quot;/&gt;&lt;lineCharCount val=&quot;57&quot;/&gt;&lt;lineCharCount val=&quot;57&quot;/&gt;&lt;lineCharCount val=&quot;36&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51&quot;/&gt;&lt;lineCharCount val=&quot;53&quot;/&gt;&lt;lineCharCount val=&quot;14&quot;/&gt;&lt;lineCharCount val=&quot;51&quot;/&gt;&lt;lineCharCount val=&quot;41&quot;/&gt;&lt;lineCharCount val=&quot;30&quot;/&gt;&lt;lineCharCount val=&quot;54&quot;/&gt;&lt;lineCharCount val=&quot;38&quot;/&gt;&lt;lineCharCount val=&quot;18&quot;/&gt;&lt;lineCharCount val=&quot;57&quot;/&gt;&lt;lineCharCount val=&quot;61&quot;/&gt;&lt;lineCharCount val=&quot;59&quot;/&gt;&lt;lineCharCount val=&quot;32&quot;/&gt;&lt;lineCharCount val=&quot;57&quot;/&gt;&lt;lineCharCount val=&quot;57&quot;/&gt;&lt;lineCharCount val=&quot;36&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51&quot;/&gt;&lt;lineCharCount val=&quot;53&quot;/&gt;&lt;lineCharCount val=&quot;14&quot;/&gt;&lt;lineCharCount val=&quot;51&quot;/&gt;&lt;lineCharCount val=&quot;41&quot;/&gt;&lt;lineCharCount val=&quot;30&quot;/&gt;&lt;lineCharCount val=&quot;54&quot;/&gt;&lt;lineCharCount val=&quot;38&quot;/&gt;&lt;lineCharCount val=&quot;18&quot;/&gt;&lt;lineCharCount val=&quot;57&quot;/&gt;&lt;lineCharCount val=&quot;61&quot;/&gt;&lt;lineCharCount val=&quot;59&quot;/&gt;&lt;lineCharCount val=&quot;32&quot;/&gt;&lt;lineCharCount val=&quot;57&quot;/&gt;&lt;lineCharCount val=&quot;57&quot;/&gt;&lt;lineCharCount val=&quot;3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38&quot;/&gt;&lt;lineCharCount val=&quot;48&quot;/&gt;&lt;lineCharCount val=&quot;45&quot;/&gt;&lt;lineCharCount val=&quot;34&quot;/&gt;&lt;lineCharCount val=&quot;64&quot;/&gt;&lt;lineCharCount val=&quot;66&quot;/&gt;&lt;lineCharCount val=&quot;44&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38&quot;/&gt;&lt;lineCharCount val=&quot;48&quot;/&gt;&lt;lineCharCount val=&quot;45&quot;/&gt;&lt;lineCharCount val=&quot;34&quot;/&gt;&lt;lineCharCount val=&quot;64&quot;/&gt;&lt;lineCharCount val=&quot;66&quot;/&gt;&lt;lineCharCount val=&quot;4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2&quot;/&gt;&lt;lineCharCount val=&quot;62&quot;/&gt;&lt;lineCharCount val=&quot;46&quot;/&gt;&lt;lineCharCount val=&quot;54&quot;/&gt;&lt;lineCharCount val=&quot;10&quot;/&gt;&lt;lineCharCount val=&quot;55&quot;/&gt;&lt;lineCharCount val=&quot;52&quot;/&gt;&lt;lineCharCount val=&quot;59&quot;/&gt;&lt;lineCharCount val=&quot;50&quot;/&gt;&lt;lineCharCount val=&quot;18&quot;/&gt;&lt;lineCharCount val=&quot;28&quot;/&gt;&lt;lineCharCount val=&quot;46&quot;/&gt;&lt;lineCharCount val=&quot;25&quot;/&gt;&lt;lineCharCount val=&quot;50&quot;/&gt;&lt;lineCharCount val=&quot;22&quot;/&gt;&lt;lineCharCount val=&quot;51&quot;/&gt;&lt;lineCharCount val=&quot;35&quot;/&gt;&lt;lineCharCount val=&quot;47&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2&quot;/&gt;&lt;lineCharCount val=&quot;62&quot;/&gt;&lt;lineCharCount val=&quot;46&quot;/&gt;&lt;lineCharCount val=&quot;54&quot;/&gt;&lt;lineCharCount val=&quot;10&quot;/&gt;&lt;lineCharCount val=&quot;55&quot;/&gt;&lt;lineCharCount val=&quot;52&quot;/&gt;&lt;lineCharCount val=&quot;59&quot;/&gt;&lt;lineCharCount val=&quot;50&quot;/&gt;&lt;lineCharCount val=&quot;18&quot;/&gt;&lt;lineCharCount val=&quot;28&quot;/&gt;&lt;lineCharCount val=&quot;46&quot;/&gt;&lt;lineCharCount val=&quot;25&quot;/&gt;&lt;lineCharCount val=&quot;50&quot;/&gt;&lt;lineCharCount val=&quot;22&quot;/&gt;&lt;lineCharCount val=&quot;51&quot;/&gt;&lt;lineCharCount val=&quot;35&quot;/&gt;&lt;lineCharCount val=&quot;47&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37&quot;/&gt;&lt;lineCharCount val=&quot;34&quot;/&gt;&lt;lineCharCount val=&quot;57&quot;/&gt;&lt;lineCharCount val=&quot;54&quot;/&gt;&lt;lineCharCount val=&quot;55&quot;/&gt;&lt;lineCharCount val=&quot;58&quot;/&gt;&lt;lineCharCount val=&quot;56&quot;/&gt;&lt;lineCharCount val=&quot;3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25&quot;/&gt;&lt;lineCharCount val=&quot;40&quot;/&gt;&lt;lineCharCount val=&quot;36&quot;/&gt;&lt;lineCharCount val=&quot;26&quot;/&gt;&lt;lineCharCount val=&quot;27&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3&quot;/&gt;&lt;lineCharCount val=&quot;51&quot;/&gt;&lt;lineCharCount val=&quot;53&quot;/&gt;&lt;lineCharCount val=&quot;14&quot;/&gt;&lt;lineCharCount val=&quot;51&quot;/&gt;&lt;lineCharCount val=&quot;41&quot;/&gt;&lt;lineCharCount val=&quot;30&quot;/&gt;&lt;lineCharCount val=&quot;54&quot;/&gt;&lt;lineCharCount val=&quot;38&quot;/&gt;&lt;lineCharCount val=&quot;18&quot;/&gt;&lt;lineCharCount val=&quot;57&quot;/&gt;&lt;lineCharCount val=&quot;61&quot;/&gt;&lt;lineCharCount val=&quot;59&quot;/&gt;&lt;lineCharCount val=&quot;32&quot;/&gt;&lt;lineCharCount val=&quot;57&quot;/&gt;&lt;lineCharCount val=&quot;57&quot;/&gt;&lt;lineCharCount val=&quot;36&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0&quot;/&gt;&lt;lineCharCount val=&quot;61&quot;/&gt;&lt;lineCharCount val=&quot;35&quot;/&gt;&lt;lineCharCount val=&quot;61&quot;/&gt;&lt;lineCharCount val=&quot;3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60&quot;/&gt;&lt;lineCharCount val=&quot;11&quot;/&gt;&lt;lineCharCount val=&quot;22&quot;/&gt;&lt;lineCharCount val=&quot;32&quot;/&gt;&lt;lineCharCount val=&quot;21&quot;/&gt;&lt;lineCharCount val=&quot;49&quot;/&gt;&lt;lineCharCount val=&quot;17&quot;/&gt;&lt;lineCharCount val=&quot;61&quot;/&gt;&lt;lineCharCount val=&quot;58&quot;/&gt;&lt;lineCharCount val=&quot;23&quot;/&gt;&lt;lineCharCount val=&quot;58&quot;/&gt;&lt;lineCharCount val=&quot;22&quot;/&gt;&lt;lineCharCount val=&quot;57&quot;/&gt;&lt;lineCharCount val=&quot;57&quot;/&gt;&lt;lineCharCount val=&quot;19&quot;/&gt;&lt;lineCharCount val=&quot;4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6&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32&quot;/&gt;&lt;lineCharCount val=&quot;54&quot;/&gt;&lt;lineCharCount val=&quot;56&quot;/&gt;&lt;lineCharCount val=&quot;50&quot;/&gt;&lt;lineCharCount val=&quot;49&quot;/&gt;&lt;lineCharCount val=&quot;49&quot;/&gt;&lt;lineCharCount val=&quot;3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0&quot;/&gt;&lt;lineCharCount val=&quot;6&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32&quot;/&gt;&lt;lineCharCount val=&quot;54&quot;/&gt;&lt;lineCharCount val=&quot;56&quot;/&gt;&lt;lineCharCount val=&quot;50&quot;/&gt;&lt;lineCharCount val=&quot;49&quot;/&gt;&lt;lineCharCount val=&quot;49&quot;/&gt;&lt;lineCharCount val=&quot;3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27&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7&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5&quot;/&gt;&lt;lineCharCount val=&quot;34&quot;/&gt;&lt;lineCharCount val=&quot;50&quot;/&gt;&lt;lineCharCount val=&quot;25&quot;/&gt;&lt;lineCharCount val=&quot;15&quot;/&gt;&lt;lineCharCount val=&quot;11&quot;/&gt;&lt;lineCharCount val=&quot;23&quot;/&gt;&lt;lineCharCount val=&quot;6&quot;/&gt;&lt;lineCharCount val=&quot;48&quot;/&gt;&lt;lineCharCount val=&quot;33&quot;/&gt;&lt;lineCharCount val=&quot;46&quot;/&gt;&lt;lineCharCount val=&quot;42&quot;/&gt;&lt;lineCharCount val=&quot;14&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7&quot;/&gt;&lt;lineCharCount val=&quot;1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8&quot;/&gt;&lt;lineCharCount val=&quot;36&quot;/&gt;&lt;lineCharCount val=&quot;32&quot;/&gt;&lt;lineCharCount val=&quot;19&quot;/&gt;&lt;lineCharCount val=&quot;58&quot;/&gt;&lt;lineCharCount val=&quot;9&quot;/&gt;&lt;lineCharCount val=&quot;51&quot;/&gt;&lt;lineCharCount val=&quot;54&quot;/&gt;&lt;lineCharCount val=&quot;58&quot;/&gt;&lt;lineCharCount val=&quot;59&quot;/&gt;&lt;lineCharCount val=&quot;13&quot;/&gt;&lt;lineCharCount val=&quot;54&quot;/&gt;&lt;lineCharCount val=&quot;61&quot;/&gt;&lt;lineCharCount val=&quot;57&quot;/&gt;&lt;lineCharCount val=&quot;4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0&quot;/&gt;&lt;lineCharCount val=&quot;9&quot;/&gt;&lt;lineCharCount val=&quot;1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0&quot;/&gt;&lt;lineCharCount val=&quot;52&quot;/&gt;&lt;lineCharCount val=&quot;30&quot;/&gt;&lt;lineCharCount val=&quot;54&quot;/&gt;&lt;lineCharCount val=&quot;7&quot;/&gt;&lt;lineCharCount val=&quot;56&quot;/&gt;&lt;lineCharCount val=&quot;8&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0&quot;/&gt;&lt;lineCharCount val=&quot;52&quot;/&gt;&lt;lineCharCount val=&quot;30&quot;/&gt;&lt;lineCharCount val=&quot;54&quot;/&gt;&lt;lineCharCount val=&quot;7&quot;/&gt;&lt;lineCharCount val=&quot;56&quot;/&gt;&lt;lineCharCount val=&quot;8&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6&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0&quot;/&gt;&lt;lineCharCount val=&quot;52&quot;/&gt;&lt;lineCharCount val=&quot;30&quot;/&gt;&lt;lineCharCount val=&quot;54&quot;/&gt;&lt;lineCharCount val=&quot;7&quot;/&gt;&lt;lineCharCount val=&quot;56&quot;/&gt;&lt;lineCharCount val=&quot;8&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41&quot;/&gt;&lt;lineCharCount val=&quot;33&quot;/&gt;&lt;lineCharCount val=&quot;51&quot;/&gt;&lt;lineCharCount val=&quot;49&quot;/&gt;&lt;lineCharCount val=&quot;33&quot;/&gt;&lt;lineCharCount val=&quot;28&quot;/&gt;&lt;lineCharCount val=&quot;18&quot;/&gt;&lt;lineCharCount val=&quot;1&quot;/&gt;&lt;lineCharCount val=&quot;1&quot;/&gt;&lt;lineCharCount val=&quot;1&quot;/&gt;&lt;lineCharCount val=&quot;1&quot;/&gt;&lt;lineCharCount val=&quot;1&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0&quot;/&gt;&lt;lineCharCount val=&quot;9&quot;/&gt;&lt;lineCharCount val=&quot;1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Newsprint</Template>
  <TotalTime>30032</TotalTime>
  <Words>4775</Words>
  <Application>Microsoft Office PowerPoint</Application>
  <PresentationFormat>On-screen Show (4:3)</PresentationFormat>
  <Paragraphs>563</Paragraphs>
  <Slides>58</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Arial</vt:lpstr>
      <vt:lpstr>Arial Narrow</vt:lpstr>
      <vt:lpstr>Calibri</vt:lpstr>
      <vt:lpstr>Corbel</vt:lpstr>
      <vt:lpstr>Courier New</vt:lpstr>
      <vt:lpstr>Garamond</vt:lpstr>
      <vt:lpstr>Gotham Book</vt:lpstr>
      <vt:lpstr>Gotham Medium</vt:lpstr>
      <vt:lpstr>Times New Roman</vt:lpstr>
      <vt:lpstr>Clarity</vt:lpstr>
      <vt:lpstr>Image</vt:lpstr>
      <vt:lpstr>2026  Clean elections Workshop </vt:lpstr>
      <vt:lpstr>Workshop Overview</vt:lpstr>
      <vt:lpstr>ARIZONA Citizens Clean Elections Act </vt:lpstr>
      <vt:lpstr>What is the Citizens Clean Elections Act?</vt:lpstr>
      <vt:lpstr>Where does Clean Elections Funding come from?</vt:lpstr>
      <vt:lpstr>ARIZONA ELECTIONS  The Basics</vt:lpstr>
      <vt:lpstr>Recognized Parties and Independents</vt:lpstr>
      <vt:lpstr>Statement of Organization and Statement of Interest</vt:lpstr>
      <vt:lpstr>Becoming a Participating Candidate</vt:lpstr>
      <vt:lpstr>Required Candidate Filings for Running for Office</vt:lpstr>
      <vt:lpstr>Write-In Candidates</vt:lpstr>
      <vt:lpstr> $5 Qualifying Contributions</vt:lpstr>
      <vt:lpstr>Qualifying Period August 1, 2025 – July 28, 2026</vt:lpstr>
      <vt:lpstr>Qualifying Contributions Required</vt:lpstr>
      <vt:lpstr>$5 Qualifying Contributions</vt:lpstr>
      <vt:lpstr>$5 Qualifying Contribution Forms</vt:lpstr>
      <vt:lpstr>$5 Qual. Contributions &amp; E-Qual</vt:lpstr>
      <vt:lpstr> CLEAN ELECTIONS FUNDING Applying And  Qualifying  </vt:lpstr>
      <vt:lpstr>W-9 Vendor Application Form</vt:lpstr>
      <vt:lpstr>ACH Form – Direct Deposit </vt:lpstr>
      <vt:lpstr>Prior to Applying for Funding</vt:lpstr>
      <vt:lpstr>Contents of Filing for Funding</vt:lpstr>
      <vt:lpstr>$5 Qualifying Contribution  Verification Process</vt:lpstr>
      <vt:lpstr>Random Sample Procedure</vt:lpstr>
      <vt:lpstr>20% Random Sample Procedure Example</vt:lpstr>
      <vt:lpstr>Supplemental Submission</vt:lpstr>
      <vt:lpstr>Receiving Funds</vt:lpstr>
      <vt:lpstr>Clean Elections Funding Amounts</vt:lpstr>
      <vt:lpstr>CAMPAIGN FINANCE Reporting Requirements, Contributions, Expenditures, and Usage of Funds</vt:lpstr>
      <vt:lpstr>Campaign Finance Disclosure</vt:lpstr>
      <vt:lpstr>Campaign Contributions  A.R.S. §16-901(11)</vt:lpstr>
      <vt:lpstr>Early Individual Contributions</vt:lpstr>
      <vt:lpstr>Personal &amp; Family Early Contributions</vt:lpstr>
      <vt:lpstr>Other Early Contribution Types</vt:lpstr>
      <vt:lpstr>Disclosure Requirements for Contributions</vt:lpstr>
      <vt:lpstr>Contributions Exceptions A.R.S. §16-911</vt:lpstr>
      <vt:lpstr>Campaign Expenditures A.R.S. §16-901(25)</vt:lpstr>
      <vt:lpstr>Campaign Expenditures Cont.</vt:lpstr>
      <vt:lpstr>Campaign Expenditures &amp; Consultants</vt:lpstr>
      <vt:lpstr>Campaign Expenditures &amp;  Political Parties </vt:lpstr>
      <vt:lpstr>Use of Prior Assets</vt:lpstr>
      <vt:lpstr>Fixed Assets</vt:lpstr>
      <vt:lpstr>Travel Expenses</vt:lpstr>
      <vt:lpstr>Food Expenses</vt:lpstr>
      <vt:lpstr>Petty Cash Expenditures</vt:lpstr>
      <vt:lpstr>Itemized Expenditures</vt:lpstr>
      <vt:lpstr>Campaign Expenditures &amp; Family</vt:lpstr>
      <vt:lpstr>Additional Expenditure Limitations</vt:lpstr>
      <vt:lpstr>Post-Election Return of Monies</vt:lpstr>
      <vt:lpstr>Post-Election Return of Monies</vt:lpstr>
      <vt:lpstr>Record Keeping</vt:lpstr>
      <vt:lpstr>Campaign Finance Activity Key Points</vt:lpstr>
      <vt:lpstr>VOTER EDUCATION Candidate Statement Pamphlet  &amp; Debates </vt:lpstr>
      <vt:lpstr>Voter Education-Debates</vt:lpstr>
      <vt:lpstr>Voter Education Candidate Statement Pamphlet</vt:lpstr>
      <vt:lpstr>Candidate Compass</vt:lpstr>
      <vt:lpstr>Additional Materials</vt:lpstr>
      <vt:lpstr>PARTICIPATING CANDIDATE WORKSHOP 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Participating Candidate &amp; Treasurer Workshop 2012 Election Cycle</dc:title>
  <dc:creator>ruizd</dc:creator>
  <cp:lastModifiedBy>Mike Becker</cp:lastModifiedBy>
  <cp:revision>656</cp:revision>
  <cp:lastPrinted>2019-07-03T15:29:27Z</cp:lastPrinted>
  <dcterms:created xsi:type="dcterms:W3CDTF">2011-08-04T17:06:40Z</dcterms:created>
  <dcterms:modified xsi:type="dcterms:W3CDTF">2025-05-23T18:24:32Z</dcterms:modified>
</cp:coreProperties>
</file>